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0"/>
  </p:notesMasterIdLst>
  <p:handoutMasterIdLst>
    <p:handoutMasterId r:id="rId31"/>
  </p:handoutMasterIdLst>
  <p:sldIdLst>
    <p:sldId id="256" r:id="rId2"/>
    <p:sldId id="257" r:id="rId3"/>
    <p:sldId id="290" r:id="rId4"/>
    <p:sldId id="291" r:id="rId5"/>
    <p:sldId id="312" r:id="rId6"/>
    <p:sldId id="287" r:id="rId7"/>
    <p:sldId id="288" r:id="rId8"/>
    <p:sldId id="289" r:id="rId9"/>
    <p:sldId id="292" r:id="rId10"/>
    <p:sldId id="303" r:id="rId11"/>
    <p:sldId id="304" r:id="rId12"/>
    <p:sldId id="262" r:id="rId13"/>
    <p:sldId id="306" r:id="rId14"/>
    <p:sldId id="307" r:id="rId15"/>
    <p:sldId id="294" r:id="rId16"/>
    <p:sldId id="311" r:id="rId17"/>
    <p:sldId id="295" r:id="rId18"/>
    <p:sldId id="267" r:id="rId19"/>
    <p:sldId id="313" r:id="rId20"/>
    <p:sldId id="314" r:id="rId21"/>
    <p:sldId id="297" r:id="rId22"/>
    <p:sldId id="302" r:id="rId23"/>
    <p:sldId id="293" r:id="rId24"/>
    <p:sldId id="298" r:id="rId25"/>
    <p:sldId id="299" r:id="rId26"/>
    <p:sldId id="301" r:id="rId27"/>
    <p:sldId id="300" r:id="rId28"/>
    <p:sldId id="310" r:id="rId29"/>
  </p:sldIdLst>
  <p:sldSz cx="12192000" cy="6858000"/>
  <p:notesSz cx="6858000" cy="12192000"/>
  <p:defaultTextStyle>
    <a:lvl1pPr marL="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1pPr>
    <a:lvl2pPr marL="4572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2pPr>
    <a:lvl3pPr marL="9144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3pPr>
    <a:lvl4pPr marL="13716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4pPr>
    <a:lvl5pPr marL="18288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5pPr>
    <a:lvl6pPr marL="22860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6pPr>
    <a:lvl7pPr marL="27432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7pPr>
    <a:lvl8pPr marL="32004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8pPr>
    <a:lvl9pPr marL="36576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ziel" initials="R" lastIdx="13" clrIdx="0"/>
  <p:cmAuthor id="1" name="Ines B" initials="IB"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smNativeData">
      <pr:smAppRevision xmlns:mc="http://schemas.openxmlformats.org/markup-compatibility/2006" xmlns:p14="http://schemas.microsoft.com/office/powerpoint/2010/main" xmlns:p15="http://schemas.microsoft.com/office/powerpoint/2012/main" xmlns:pr="smNativeData" xmlns="smNativeData" dt="1699622402" val="1046" revOS="4"/>
      <pr:smFileRevision xmlns:mc="http://schemas.openxmlformats.org/markup-compatibility/2006" xmlns:p14="http://schemas.microsoft.com/office/powerpoint/2010/main" xmlns:p15="http://schemas.microsoft.com/office/powerpoint/2012/main" xmlns:pr="smNativeData" xmlns="smNativeData" dt="1699622402" val="101"/>
      <pr:guideOptions xmlns:mc="http://schemas.openxmlformats.org/markup-compatibility/2006" xmlns:p14="http://schemas.microsoft.com/office/powerpoint/2010/main" xmlns:p15="http://schemas.microsoft.com/office/powerpoint/2012/main" xmlns:pr="smNativeData" xmlns="smNativeData" dt="1699622402"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78538" autoAdjust="0"/>
  </p:normalViewPr>
  <p:slideViewPr>
    <p:cSldViewPr snapToObjects="1" showGuides="1">
      <p:cViewPr varScale="1">
        <p:scale>
          <a:sx n="52" d="100"/>
          <a:sy n="52" d="100"/>
        </p:scale>
        <p:origin x="1536" y="56"/>
      </p:cViewPr>
      <p:guideLst>
        <p:guide orient="horz" pos="2160"/>
        <p:guide pos="3840"/>
      </p:guideLst>
    </p:cSldViewPr>
  </p:slideViewPr>
  <p:outlineViewPr>
    <p:cViewPr>
      <p:scale>
        <a:sx n="33" d="100"/>
        <a:sy n="33" d="100"/>
      </p:scale>
      <p:origin x="0" y="0"/>
    </p:cViewPr>
  </p:outlineViewPr>
  <p:notesTextViewPr>
    <p:cViewPr>
      <p:scale>
        <a:sx n="1" d="1"/>
        <a:sy n="1" d="1"/>
      </p:scale>
      <p:origin x="0" y="-2484"/>
    </p:cViewPr>
  </p:notesTextViewPr>
  <p:sorterViewPr>
    <p:cViewPr>
      <p:scale>
        <a:sx n="13" d="100"/>
        <a:sy n="13" d="100"/>
      </p:scale>
      <p:origin x="0" y="0"/>
    </p:cViewPr>
  </p:sorterViewPr>
  <p:notesViewPr>
    <p:cSldViewPr snapToObjects="1" showGuides="1">
      <p:cViewPr>
        <p:scale>
          <a:sx n="59" d="100"/>
          <a:sy n="59" d="100"/>
        </p:scale>
        <p:origin x="1376" y="217"/>
      </p:cViewPr>
      <p:guideLst/>
    </p:cSldViewPr>
  </p:notesViewPr>
  <p:gridSpacing cx="71755" cy="7175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40D627-9A54-E436-B067-3EA02A31223C}"/>
              </a:ext>
            </a:extLst>
          </p:cNvPr>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en-DE"/>
          </a:p>
        </p:txBody>
      </p:sp>
      <p:sp>
        <p:nvSpPr>
          <p:cNvPr id="3" name="Datumsplatzhalter 2">
            <a:extLst>
              <a:ext uri="{FF2B5EF4-FFF2-40B4-BE49-F238E27FC236}">
                <a16:creationId xmlns:a16="http://schemas.microsoft.com/office/drawing/2014/main" id="{34DE0D54-8C02-3B10-7BC4-EC371518A86C}"/>
              </a:ext>
            </a:extLst>
          </p:cNvPr>
          <p:cNvSpPr>
            <a:spLocks noGrp="1"/>
          </p:cNvSpPr>
          <p:nvPr>
            <p:ph type="dt" sz="quarter" idx="1"/>
          </p:nvPr>
        </p:nvSpPr>
        <p:spPr>
          <a:xfrm>
            <a:off x="3884613" y="0"/>
            <a:ext cx="2971800" cy="611188"/>
          </a:xfrm>
          <a:prstGeom prst="rect">
            <a:avLst/>
          </a:prstGeom>
        </p:spPr>
        <p:txBody>
          <a:bodyPr vert="horz" lIns="91440" tIns="45720" rIns="91440" bIns="45720" rtlCol="0"/>
          <a:lstStyle>
            <a:lvl1pPr algn="r">
              <a:defRPr sz="1200"/>
            </a:lvl1pPr>
          </a:lstStyle>
          <a:p>
            <a:fld id="{FCB8C5EC-B1A3-4066-A01A-055F26747786}" type="datetime8">
              <a:rPr lang="en-DE" smtClean="0"/>
              <a:t>19/01/2024 00:22</a:t>
            </a:fld>
            <a:endParaRPr lang="en-DE"/>
          </a:p>
        </p:txBody>
      </p:sp>
      <p:sp>
        <p:nvSpPr>
          <p:cNvPr id="4" name="Fußzeilenplatzhalter 3">
            <a:extLst>
              <a:ext uri="{FF2B5EF4-FFF2-40B4-BE49-F238E27FC236}">
                <a16:creationId xmlns:a16="http://schemas.microsoft.com/office/drawing/2014/main" id="{31D37C10-8EB9-482E-26FD-2F2EBC0B8116}"/>
              </a:ext>
            </a:extLst>
          </p:cNvPr>
          <p:cNvSpPr>
            <a:spLocks noGrp="1"/>
          </p:cNvSpPr>
          <p:nvPr>
            <p:ph type="ftr" sz="quarter" idx="2"/>
          </p:nvPr>
        </p:nvSpPr>
        <p:spPr>
          <a:xfrm>
            <a:off x="0" y="11580813"/>
            <a:ext cx="2971800" cy="611187"/>
          </a:xfrm>
          <a:prstGeom prst="rect">
            <a:avLst/>
          </a:prstGeom>
        </p:spPr>
        <p:txBody>
          <a:bodyPr vert="horz" lIns="91440" tIns="45720" rIns="91440" bIns="45720" rtlCol="0" anchor="b"/>
          <a:lstStyle>
            <a:lvl1pPr algn="l">
              <a:defRPr sz="1200"/>
            </a:lvl1pPr>
          </a:lstStyle>
          <a:p>
            <a:endParaRPr lang="en-DE"/>
          </a:p>
        </p:txBody>
      </p:sp>
      <p:sp>
        <p:nvSpPr>
          <p:cNvPr id="5" name="Foliennummernplatzhalter 4">
            <a:extLst>
              <a:ext uri="{FF2B5EF4-FFF2-40B4-BE49-F238E27FC236}">
                <a16:creationId xmlns:a16="http://schemas.microsoft.com/office/drawing/2014/main" id="{0BA588CB-CE1F-D337-7FCE-DBB8F35A8C06}"/>
              </a:ext>
            </a:extLst>
          </p:cNvPr>
          <p:cNvSpPr>
            <a:spLocks noGrp="1"/>
          </p:cNvSpPr>
          <p:nvPr>
            <p:ph type="sldNum" sz="quarter" idx="3"/>
          </p:nvPr>
        </p:nvSpPr>
        <p:spPr>
          <a:xfrm>
            <a:off x="3884613" y="11580813"/>
            <a:ext cx="2971800" cy="611187"/>
          </a:xfrm>
          <a:prstGeom prst="rect">
            <a:avLst/>
          </a:prstGeom>
        </p:spPr>
        <p:txBody>
          <a:bodyPr vert="horz" lIns="91440" tIns="45720" rIns="91440" bIns="45720" rtlCol="0" anchor="b"/>
          <a:lstStyle>
            <a:lvl1pPr algn="r">
              <a:defRPr sz="1200"/>
            </a:lvl1pPr>
          </a:lstStyle>
          <a:p>
            <a:fld id="{8B6D4A82-AF4D-4F55-96FE-A756B5AD8C8F}" type="slidenum">
              <a:rPr lang="en-DE" smtClean="0"/>
              <a:t>‹Nr.›</a:t>
            </a:fld>
            <a:endParaRPr lang="en-DE"/>
          </a:p>
        </p:txBody>
      </p:sp>
    </p:spTree>
    <p:extLst>
      <p:ext uri="{BB962C8B-B14F-4D97-AF65-F5344CB8AC3E}">
        <p14:creationId xmlns:p14="http://schemas.microsoft.com/office/powerpoint/2010/main" val="8296278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AAAAABIEgAAwwMAABAAAAAmAAAACAAAAD+PAAAAAAAA"/>
              </a:ext>
            </a:extLst>
          </p:cNvSpPr>
          <p:nvPr>
            <p:ph type="hdr" sz="quarter"/>
          </p:nvPr>
        </p:nvSpPr>
        <p:spPr>
          <a:xfrm>
            <a:off x="0" y="0"/>
            <a:ext cx="2971800" cy="611505"/>
          </a:xfrm>
          <a:prstGeom prst="rect">
            <a:avLst/>
          </a:prstGeom>
        </p:spPr>
        <p:txBody>
          <a:bodyPr vert="horz" wrap="square" lIns="91440" tIns="45720" rIns="91440" bIns="45720" numCol="1" spcCol="215900" anchor="t">
            <a:prstTxWarp prst="textNoShape">
              <a:avLst/>
            </a:prstTxWarp>
          </a:bodyPr>
          <a:lstStyle>
            <a:lvl1pPr algn="l">
              <a:defRPr sz="1200" cap="none"/>
            </a:lvl1pPr>
          </a:lstStyle>
          <a:p>
            <a:endParaRPr/>
          </a:p>
        </p:txBody>
      </p:sp>
      <p:sp>
        <p:nvSpPr>
          <p:cNvPr id="3" name="Datumsplatzhalter 2"/>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5hcAAAAAAAAuKgAAwwMAABAAAAAmAAAACAAAAD+PAAAAAAAA"/>
              </a:ext>
            </a:extLst>
          </p:cNvSpPr>
          <p:nvPr>
            <p:ph type="dt" idx="1"/>
          </p:nvPr>
        </p:nvSpPr>
        <p:spPr>
          <a:xfrm>
            <a:off x="3884930" y="0"/>
            <a:ext cx="2971800" cy="611505"/>
          </a:xfrm>
          <a:prstGeom prst="rect">
            <a:avLst/>
          </a:prstGeom>
        </p:spPr>
        <p:txBody>
          <a:bodyPr vert="horz" wrap="square" lIns="91440" tIns="45720" rIns="91440" bIns="45720" numCol="1" spcCol="215900" anchor="t">
            <a:prstTxWarp prst="textNoShape">
              <a:avLst/>
            </a:prstTxWarp>
          </a:bodyPr>
          <a:lstStyle>
            <a:lvl1pPr algn="r">
              <a:defRPr sz="1200" cap="none"/>
            </a:lvl1pPr>
          </a:lstStyle>
          <a:p>
            <a:fld id="{3B7039A0-DD36-4EBC-A425-89B4069322E8}" type="datetime8">
              <a:rPr lang="en-DE" smtClean="0"/>
              <a:t>19/01/2024 00:21</a:t>
            </a:fld>
            <a:endParaRPr/>
          </a:p>
        </p:txBody>
      </p:sp>
      <p:sp>
        <p:nvSpPr>
          <p:cNvPr id="4" name="Folienbildplatzhalter 3"/>
          <p:cNvSpPr>
            <a:spLocks noGrp="1" noRot="1" noChangeAspect="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C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mP7//2AJAACYKwAAsCIAABAAAAAmAAAACAAAAL8PAAD/HwAA"/>
              </a:ext>
            </a:extLst>
          </p:cNvSpPr>
          <p:nvPr>
            <p:ph type="sldImg" idx="2"/>
          </p:nvPr>
        </p:nvSpPr>
        <p:spPr>
          <a:xfrm>
            <a:off x="-228600" y="1524000"/>
            <a:ext cx="7315200" cy="4114800"/>
          </a:xfrm>
          <a:prstGeom prst="rect">
            <a:avLst/>
          </a:prstGeom>
          <a:noFill/>
          <a:ln w="12700" cap="flat" cmpd="sng" algn="ctr">
            <a:solidFill>
              <a:srgbClr val="000000"/>
            </a:solidFill>
            <a:prstDash val="solid"/>
            <a:headEnd type="none"/>
            <a:tailEnd type="none"/>
          </a:ln>
        </p:spPr>
        <p:txBody>
          <a:bodyPr vert="horz" wrap="square" lIns="91440" tIns="45720" rIns="91440" bIns="45720" numCol="1" spcCol="215900" anchor="ctr">
            <a:prstTxWarp prst="textNoShape">
              <a:avLst/>
            </a:prstTxWarp>
          </a:bodyPr>
          <a:lstStyle/>
          <a:p>
            <a:endParaRPr lang="en-us" cap="none"/>
          </a:p>
        </p:txBody>
      </p:sp>
      <p:sp>
        <p:nvSpPr>
          <p:cNvPr id="5" name="Notizenplatzhalter 4"/>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QAABgkAAD4JQAAoEEAABAAAAAmAAAACAAAAD8PAAD/HwAA"/>
              </a:ext>
            </a:extLst>
          </p:cNvSpPr>
          <p:nvPr>
            <p:ph type="body" idx="3"/>
          </p:nvPr>
        </p:nvSpPr>
        <p:spPr>
          <a:xfrm>
            <a:off x="685800" y="5867400"/>
            <a:ext cx="5486400" cy="4800600"/>
          </a:xfrm>
          <a:prstGeom prst="rect">
            <a:avLst/>
          </a:prstGeom>
          <a:noFill/>
          <a:ln>
            <a:noFill/>
          </a:ln>
        </p:spPr>
        <p:txBody>
          <a:bodyPr vert="horz" wrap="square" lIns="91440" tIns="45720" rIns="91440" bIns="45720" numCol="1" spcCol="215900" anchor="t">
            <a:prstTxWarp prst="textNoShape">
              <a:avLst/>
            </a:prstTxWarp>
          </a:bodyPr>
          <a:lstStyle/>
          <a:p>
            <a:r>
              <a:rPr lang="de-de" cap="none"/>
              <a:t>Mastertextformat bearbeiten</a:t>
            </a:r>
          </a:p>
          <a:p>
            <a:pPr lvl="1"/>
            <a:r>
              <a:rPr lang="de-de" cap="none"/>
              <a:t>Zweite Ebene</a:t>
            </a:r>
          </a:p>
          <a:p>
            <a:pPr lvl="2"/>
            <a:r>
              <a:rPr lang="de-de" cap="none"/>
              <a:t>Dritte Ebene</a:t>
            </a:r>
          </a:p>
          <a:p>
            <a:pPr lvl="3"/>
            <a:r>
              <a:rPr lang="de-de" cap="none"/>
              <a:t>Vierte Ebene</a:t>
            </a:r>
          </a:p>
          <a:p>
            <a:pPr lvl="4"/>
            <a:r>
              <a:rPr lang="de-de" cap="none"/>
              <a:t>Fünfte Ebene</a:t>
            </a:r>
            <a:endParaRPr lang="en-us" cap="none"/>
          </a:p>
        </p:txBody>
      </p:sp>
      <p:sp>
        <p:nvSpPr>
          <p:cNvPr id="6" name="Fußzeilenplatzhalter 5"/>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AAAAAD5HAABIEgAAAEsAABAAAAAmAAAACAAAAL+PAAD/HwAA"/>
              </a:ext>
            </a:extLst>
          </p:cNvSpPr>
          <p:nvPr>
            <p:ph type="ftr" sz="quarter" idx="4"/>
          </p:nvPr>
        </p:nvSpPr>
        <p:spPr>
          <a:xfrm>
            <a:off x="0" y="11581130"/>
            <a:ext cx="2971800" cy="610870"/>
          </a:xfrm>
          <a:prstGeom prst="rect">
            <a:avLst/>
          </a:prstGeom>
          <a:noFill/>
          <a:ln>
            <a:noFill/>
          </a:ln>
        </p:spPr>
        <p:txBody>
          <a:bodyPr vert="horz" wrap="square" lIns="91440" tIns="45720" rIns="91440" bIns="45720" numCol="1" spcCol="215900" anchor="b">
            <a:prstTxWarp prst="textNoShape">
              <a:avLst/>
            </a:prstTxWarp>
          </a:bodyPr>
          <a:lstStyle>
            <a:lvl1pPr algn="l">
              <a:defRPr sz="1200" cap="none"/>
            </a:lvl1pPr>
          </a:lstStyle>
          <a:p>
            <a:endParaRPr/>
          </a:p>
        </p:txBody>
      </p:sp>
      <p:sp>
        <p:nvSpPr>
          <p:cNvPr id="7" name="Foliennummernplatzhalter 6"/>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5hcAAD5HAAAuKgAAAEsAABAAAAAmAAAACAAAAL+PAAD/HwAA"/>
              </a:ext>
            </a:extLst>
          </p:cNvSpPr>
          <p:nvPr>
            <p:ph type="sldNum" sz="quarter" idx="5"/>
          </p:nvPr>
        </p:nvSpPr>
        <p:spPr>
          <a:xfrm>
            <a:off x="3884930" y="11581130"/>
            <a:ext cx="2971800" cy="610870"/>
          </a:xfrm>
          <a:prstGeom prst="rect">
            <a:avLst/>
          </a:prstGeom>
          <a:noFill/>
          <a:ln>
            <a:noFill/>
          </a:ln>
        </p:spPr>
        <p:txBody>
          <a:bodyPr vert="horz" wrap="square" lIns="91440" tIns="45720" rIns="91440" bIns="45720" numCol="1" spcCol="215900" anchor="b">
            <a:prstTxWarp prst="textNoShape">
              <a:avLst/>
            </a:prstTxWarp>
          </a:bodyPr>
          <a:lstStyle>
            <a:lvl1pPr algn="r">
              <a:defRPr sz="1200" cap="none"/>
            </a:lvl1pPr>
          </a:lstStyle>
          <a:p>
            <a:fld id="{54E84FF0-BEB9-BDB9-F750-48EC011E011D}" type="slidenum">
              <a:t>‹Nr.›</a:t>
            </a:fld>
            <a:endParaRPr/>
          </a:p>
        </p:txBody>
      </p:sp>
    </p:spTree>
  </p:cSld>
  <p:clrMap bg1="lt1" tx1="dk1" bg2="lt2" tx2="dk2" accent1="accent1" accent2="accent2" accent3="accent3" accent4="accent4" accent5="accent5" accent6="accent6" hlink="hlink" folHlink="folHlink"/>
  <p:hf hdr="0" ftr="0"/>
  <p:notesStyle>
    <a:lvl1pPr marL="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Calibri" pitchFamily="2" charset="0"/>
        <a:cs typeface="Calibri" pitchFamily="2" charset="0"/>
      </a:defRPr>
    </a:lvl1pPr>
    <a:lvl2pPr marL="4572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Calibri" pitchFamily="2" charset="0"/>
        <a:cs typeface="Calibri" pitchFamily="2" charset="0"/>
      </a:defRPr>
    </a:lvl2pPr>
    <a:lvl3pPr marL="9144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Calibri" pitchFamily="2" charset="0"/>
        <a:cs typeface="Calibri" pitchFamily="2" charset="0"/>
      </a:defRPr>
    </a:lvl3pPr>
    <a:lvl4pPr marL="13716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Calibri" pitchFamily="2" charset="0"/>
        <a:cs typeface="Calibri" pitchFamily="2" charset="0"/>
      </a:defRPr>
    </a:lvl4pPr>
    <a:lvl5pPr marL="18288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Calibri" pitchFamily="2" charset="0"/>
        <a:cs typeface="Calibri" pitchFamily="2" charset="0"/>
      </a:defRPr>
    </a:lvl5pPr>
    <a:lvl6pPr marL="22860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Calibri" pitchFamily="2" charset="0"/>
        <a:cs typeface="Calibri" pitchFamily="2" charset="0"/>
      </a:defRPr>
    </a:lvl6pPr>
    <a:lvl7pPr marL="27432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Calibri" pitchFamily="2" charset="0"/>
        <a:cs typeface="Calibri" pitchFamily="2" charset="0"/>
      </a:defRPr>
    </a:lvl7pPr>
    <a:lvl8pPr marL="32004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Calibri" pitchFamily="2" charset="0"/>
        <a:cs typeface="Calibri" pitchFamily="2" charset="0"/>
      </a:defRPr>
    </a:lvl8pPr>
    <a:lvl9pPr marL="3657600" marR="0" indent="0" algn="l" defTabSz="914400">
      <a:lnSpc>
        <a:spcPct val="100000"/>
      </a:lnSpc>
      <a:spcBef>
        <a:spcPts val="0"/>
      </a:spcBef>
      <a:spcAft>
        <a:spcPts val="0"/>
      </a:spcAft>
      <a:buNone/>
      <a:tabLst/>
      <a:defRPr sz="1200" b="0" i="0" u="none" strike="noStrike" kern="1" cap="none" spc="0" baseline="0">
        <a:solidFill>
          <a:schemeClr val="tx1"/>
        </a:solidFill>
        <a:effectLst/>
        <a:latin typeface="Calibri" pitchFamily="2" charset="0"/>
        <a:ea typeface="Calibri" pitchFamily="2" charset="0"/>
        <a:cs typeface="Calibri" pitchFamily="2"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mermaid.js.org/syntax/flowchart.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github.com/raziel-razmattaz/EPWS2324EngelHatzkeBreidbach/blob/main/Artefacts/Datenstruktur.m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narrat.dev/"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github.com/raziel-razmattaz/EPWS2324EngelHatzkeBreidbach/tree/main/Narrative-Protype"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figma.com/file/CDkj5TnTCixNgEo1Le6FaY/EP-Wireframes?type=design&amp;mode=design&amp;t=i7sP7Z62LjctLANQ-1"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raziel-razmattaz/EPWS2324EngelHatzkeBreidbach/blob/main/Artefacts/Personas.m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Folienbildplatzhalter 1"/>
          <p:cNvSpPr>
            <a:spLocks noGrp="1" noRot="1" noChangeAspect="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C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mP7//2AJAACYKwAAsCIAABAAAAAmAAAACAAAAAEAAAAAAAAA"/>
              </a:ext>
            </a:extLst>
          </p:cNvSpPr>
          <p:nvPr>
            <p:ph type="sldImg"/>
          </p:nvPr>
        </p:nvSpPr>
        <p:spPr>
          <a:xfrm>
            <a:off x="-228600" y="1524000"/>
            <a:ext cx="7315200" cy="4114800"/>
          </a:xfrm>
        </p:spPr>
      </p:sp>
      <p:sp>
        <p:nvSpPr>
          <p:cNvPr id="3" name="Notizenplatzhalter 2"/>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OAQAABgkAAD4JQAAoEEAABAAAAAmAAAACAAAAAEAAAAAAAAA"/>
              </a:ext>
            </a:extLst>
          </p:cNvSpPr>
          <p:nvPr>
            <p:ph type="body" idx="1"/>
          </p:nvPr>
        </p:nvSpPr>
        <p:spPr>
          <a:xfrm>
            <a:off x="685800" y="5867400"/>
            <a:ext cx="5486400" cy="4800600"/>
          </a:xfrm>
        </p:spPr>
        <p:txBody>
          <a:bodyPr/>
          <a:lstStyle/>
          <a:p>
            <a:r>
              <a:rPr lang="de-DE" sz="1200" dirty="0">
                <a:effectLst/>
                <a:latin typeface="+mj-lt"/>
              </a:rPr>
              <a:t>Die Präsentation stellt die Entwicklung und den jetzigen Stand des Projektes dar. Wie bereits bekannt, befassen wir uns mit dem Thema: Schwierigkeiten in der sozialen Interaktionen zwischen Individuen mit und ohne </a:t>
            </a:r>
            <a:r>
              <a:rPr lang="de-DE" sz="1200" dirty="0" err="1">
                <a:effectLst/>
                <a:latin typeface="+mj-lt"/>
              </a:rPr>
              <a:t>Austimus</a:t>
            </a:r>
            <a:r>
              <a:rPr lang="de-DE" sz="1200" dirty="0">
                <a:effectLst/>
                <a:latin typeface="+mj-lt"/>
              </a:rPr>
              <a:t>-Spektrum-Störung (</a:t>
            </a:r>
            <a:r>
              <a:rPr lang="de-DE" sz="1200" dirty="0" err="1">
                <a:effectLst/>
                <a:latin typeface="+mj-lt"/>
              </a:rPr>
              <a:t>abgeküzt</a:t>
            </a:r>
            <a:r>
              <a:rPr lang="de-DE" sz="1200" dirty="0">
                <a:effectLst/>
                <a:latin typeface="+mj-lt"/>
              </a:rPr>
              <a:t> ASD).</a:t>
            </a:r>
          </a:p>
          <a:p>
            <a:endParaRPr lang="en-us" sz="1200" cap="none" dirty="0">
              <a:latin typeface="+mj-lt"/>
            </a:endParaRPr>
          </a:p>
        </p:txBody>
      </p:sp>
      <p:sp>
        <p:nvSpPr>
          <p:cNvPr id="4" name="Foliennummernplatzhalter 3"/>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B/f38AAAAAA8zMzADAwP8Af39/AAAAAAAAAAAAAAAAAAAAAAAAAAAAIQAAABgAAAAUAAAA5hcAAD5HAAAuKgAAAEsAABAAAAAmAAAACAAAAAEAAAAAAAAA"/>
              </a:ext>
            </a:extLst>
          </p:cNvSpPr>
          <p:nvPr>
            <p:ph type="sldNum" sz="quarter" idx="5"/>
          </p:nvPr>
        </p:nvSpPr>
        <p:spPr>
          <a:xfrm>
            <a:off x="3884930" y="11581130"/>
            <a:ext cx="2971800" cy="610870"/>
          </a:xfrm>
        </p:spPr>
        <p:txBody>
          <a:bodyPr/>
          <a:lstStyle/>
          <a:p>
            <a:fld id="{54E84D38-76B9-BDBB-F750-80EE031E01D5}" type="slidenum">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E4E52-1FE2-E4A0-08D4-5D39EB4B0D0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DC3DDC7-FEB7-4E84-A15F-16E239B1842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5AAC092-B342-8DEC-B6BF-9ACE7D617F76}"/>
              </a:ext>
            </a:extLst>
          </p:cNvPr>
          <p:cNvSpPr>
            <a:spLocks noGrp="1"/>
          </p:cNvSpPr>
          <p:nvPr>
            <p:ph type="body" idx="1"/>
          </p:nvPr>
        </p:nvSpPr>
        <p:spPr/>
        <p:txBody>
          <a:bodyPr/>
          <a:lstStyle/>
          <a:p>
            <a:r>
              <a:rPr lang="de-DE" sz="1200" b="0" i="0" u="none" strike="noStrike" dirty="0">
                <a:solidFill>
                  <a:srgbClr val="E6EDF3"/>
                </a:solidFill>
                <a:effectLst/>
                <a:latin typeface="+mj-lt"/>
              </a:rPr>
              <a:t>Gamification: (https://</a:t>
            </a:r>
            <a:r>
              <a:rPr lang="de-DE" sz="1200" b="0" i="0" u="none" strike="noStrike" dirty="0" err="1">
                <a:solidFill>
                  <a:srgbClr val="E6EDF3"/>
                </a:solidFill>
                <a:effectLst/>
                <a:latin typeface="+mj-lt"/>
              </a:rPr>
              <a:t>github.com</a:t>
            </a:r>
            <a:r>
              <a:rPr lang="de-DE" sz="1200" b="0" i="0" u="none" strike="noStrike" dirty="0">
                <a:solidFill>
                  <a:srgbClr val="E6EDF3"/>
                </a:solidFill>
                <a:effectLst/>
                <a:latin typeface="+mj-lt"/>
              </a:rPr>
              <a:t>/</a:t>
            </a:r>
            <a:r>
              <a:rPr lang="de-DE" sz="1200" b="0" i="0" u="none" strike="noStrike" dirty="0" err="1">
                <a:solidFill>
                  <a:srgbClr val="E6EDF3"/>
                </a:solidFill>
                <a:effectLst/>
                <a:latin typeface="+mj-lt"/>
              </a:rPr>
              <a:t>raziel-razmattaz</a:t>
            </a:r>
            <a:r>
              <a:rPr lang="de-DE" sz="1200" b="0" i="0" u="none" strike="noStrike" dirty="0">
                <a:solidFill>
                  <a:srgbClr val="E6EDF3"/>
                </a:solidFill>
                <a:effectLst/>
                <a:latin typeface="+mj-lt"/>
              </a:rPr>
              <a:t>/EPWS2324EngelHatzkeBreidbach/</a:t>
            </a:r>
            <a:r>
              <a:rPr lang="de-DE" sz="1200" b="0" i="0" u="none" strike="noStrike" dirty="0" err="1">
                <a:solidFill>
                  <a:srgbClr val="E6EDF3"/>
                </a:solidFill>
                <a:effectLst/>
                <a:latin typeface="+mj-lt"/>
              </a:rPr>
              <a:t>blob</a:t>
            </a:r>
            <a:r>
              <a:rPr lang="de-DE" sz="1200" b="0" i="0" u="none" strike="noStrike" dirty="0">
                <a:solidFill>
                  <a:srgbClr val="E6EDF3"/>
                </a:solidFill>
                <a:effectLst/>
                <a:latin typeface="+mj-lt"/>
              </a:rPr>
              <a:t>/</a:t>
            </a:r>
            <a:r>
              <a:rPr lang="de-DE" sz="1200" b="0" i="0" u="none" strike="noStrike" dirty="0" err="1">
                <a:solidFill>
                  <a:srgbClr val="E6EDF3"/>
                </a:solidFill>
                <a:effectLst/>
                <a:latin typeface="+mj-lt"/>
              </a:rPr>
              <a:t>main</a:t>
            </a:r>
            <a:r>
              <a:rPr lang="de-DE" sz="1200" b="0" i="0" u="none" strike="noStrike" dirty="0">
                <a:solidFill>
                  <a:srgbClr val="E6EDF3"/>
                </a:solidFill>
                <a:effectLst/>
                <a:latin typeface="+mj-lt"/>
              </a:rPr>
              <a:t>/</a:t>
            </a:r>
            <a:r>
              <a:rPr lang="de-DE" sz="1200" b="0" i="0" u="none" strike="noStrike" dirty="0" err="1">
                <a:solidFill>
                  <a:srgbClr val="E6EDF3"/>
                </a:solidFill>
                <a:effectLst/>
                <a:latin typeface="+mj-lt"/>
              </a:rPr>
              <a:t>Artefacts</a:t>
            </a:r>
            <a:r>
              <a:rPr lang="de-DE" sz="1200" b="0" i="0" u="none" strike="noStrike" dirty="0">
                <a:solidFill>
                  <a:srgbClr val="E6EDF3"/>
                </a:solidFill>
                <a:effectLst/>
                <a:latin typeface="+mj-lt"/>
              </a:rPr>
              <a:t>/</a:t>
            </a:r>
            <a:r>
              <a:rPr lang="de-DE" sz="1200" b="0" i="0" u="none" strike="noStrike" dirty="0" err="1">
                <a:solidFill>
                  <a:srgbClr val="E6EDF3"/>
                </a:solidFill>
                <a:effectLst/>
                <a:latin typeface="+mj-lt"/>
              </a:rPr>
              <a:t>Gamification.md</a:t>
            </a:r>
            <a:r>
              <a:rPr lang="de-DE" sz="1200" b="0" i="0" u="none" strike="noStrike" dirty="0">
                <a:solidFill>
                  <a:srgbClr val="E6EDF3"/>
                </a:solidFill>
                <a:effectLst/>
                <a:latin typeface="+mj-lt"/>
              </a:rPr>
              <a:t>)</a:t>
            </a:r>
          </a:p>
          <a:p>
            <a:r>
              <a:rPr lang="de-DE" sz="1200" b="0" i="0" u="none" strike="noStrike" dirty="0">
                <a:solidFill>
                  <a:srgbClr val="E6EDF3"/>
                </a:solidFill>
                <a:effectLst/>
                <a:latin typeface="+mj-lt"/>
              </a:rPr>
              <a:t>Quelle zum belegen der Relevanz von Gamification:</a:t>
            </a:r>
          </a:p>
          <a:p>
            <a:r>
              <a:rPr lang="de-DE" sz="1200" b="0" i="0" u="none" strike="noStrike" dirty="0">
                <a:solidFill>
                  <a:srgbClr val="E6EDF3"/>
                </a:solidFill>
                <a:effectLst/>
                <a:latin typeface="+mj-lt"/>
              </a:rPr>
              <a:t>Integration von Gamification in die Schulung: </a:t>
            </a:r>
            <a:r>
              <a:rPr lang="de-DE" sz="1200" b="0" i="0" u="none" strike="noStrike" dirty="0" err="1">
                <a:solidFill>
                  <a:srgbClr val="E6EDF3"/>
                </a:solidFill>
                <a:effectLst/>
                <a:latin typeface="+mj-lt"/>
              </a:rPr>
              <a:t>Vanduhe</a:t>
            </a:r>
            <a:r>
              <a:rPr lang="de-DE" sz="1200" b="0" i="0" u="none" strike="noStrike" dirty="0">
                <a:solidFill>
                  <a:srgbClr val="E6EDF3"/>
                </a:solidFill>
                <a:effectLst/>
                <a:latin typeface="+mj-lt"/>
              </a:rPr>
              <a:t> et al. (2020) integrieren Gamification in die Mitarbeiterschulung, indem sie das Technologieakzeptanzmodell (TAM) - ein Modell, das die Akzeptanz von Technologie basierend auf ihrer wahrgenommenen Nützlichkeit und Benutzerfreundlichkeit bewertet - mit sozialen Motivationen und der Passung der Technologieaufgabe (TTF), also der Eignung einer Technologie für spezifische Aufgaben kombinieren. Sie zeigen, dass die wahrgenommene Nützlichkeit und Einstellungen entscheidend für die Fortführungsabsichten sind, das System für die Schulung zu verwenden. </a:t>
            </a:r>
          </a:p>
          <a:p>
            <a:endParaRPr lang="de-DE" sz="1200" b="0" i="0" u="none" strike="noStrike" dirty="0">
              <a:solidFill>
                <a:srgbClr val="E6EDF3"/>
              </a:solidFill>
              <a:effectLst/>
              <a:latin typeface="+mj-lt"/>
            </a:endParaRPr>
          </a:p>
          <a:p>
            <a:r>
              <a:rPr lang="de-DE" sz="1200" b="0" i="0" u="none" strike="noStrike" dirty="0">
                <a:solidFill>
                  <a:srgbClr val="E6EDF3"/>
                </a:solidFill>
                <a:effectLst/>
                <a:latin typeface="+mj-lt"/>
              </a:rPr>
              <a:t>Spielelemente in Nicht-Spiel-Kontexten einsetzen und so die Benutzererfahrung und das Engagement zu verbessern. Im Bildungs- und Trainingsbereich beinhaltet dies Aspekte wie Punkte, Abzeichen, Bestenlisten und Herausforderungen, um das Lernen interaktiver und unterhaltsamer zu gestalten</a:t>
            </a:r>
            <a:endParaRPr lang="de-DE" sz="1200" b="0" dirty="0">
              <a:latin typeface="+mj-lt"/>
            </a:endParaRPr>
          </a:p>
          <a:p>
            <a:r>
              <a:rPr lang="de-DE" sz="1200" b="0" dirty="0">
                <a:latin typeface="+mj-lt"/>
              </a:rPr>
              <a:t>- </a:t>
            </a:r>
            <a:r>
              <a:rPr lang="de-DE" sz="1200" b="0" i="0" u="none" strike="noStrike" dirty="0">
                <a:solidFill>
                  <a:srgbClr val="E6EDF3"/>
                </a:solidFill>
                <a:effectLst/>
                <a:latin typeface="+mj-lt"/>
              </a:rPr>
              <a:t>E-Quizzen, Herausforderungen und Fortschrittsverfolgung fördern wir eine aktive Teilnahme und anhaltendes Interesse am Thema.</a:t>
            </a:r>
          </a:p>
          <a:p>
            <a:r>
              <a:rPr lang="de-DE" sz="1200" b="0" i="0" u="none" strike="noStrike" dirty="0">
                <a:solidFill>
                  <a:srgbClr val="E6EDF3"/>
                </a:solidFill>
                <a:effectLst/>
                <a:latin typeface="+mj-lt"/>
              </a:rPr>
              <a:t>Weiterentwicklung:</a:t>
            </a:r>
          </a:p>
          <a:p>
            <a:pPr algn="l">
              <a:buFont typeface="+mj-lt"/>
              <a:buAutoNum type="arabicPeriod"/>
            </a:pPr>
            <a:r>
              <a:rPr lang="de-DE" sz="1200" b="0" i="0" u="none" strike="noStrike" dirty="0">
                <a:solidFill>
                  <a:srgbClr val="E6EDF3"/>
                </a:solidFill>
                <a:effectLst/>
                <a:latin typeface="+mj-lt"/>
              </a:rPr>
              <a:t>Bestenlisten und Abzeichen: Wir implementieren Bestenlisten und Abzeichen, um ein Gefühl der Leistung und einen gesunden Wettbewerb unter den Teilnehmern zu fördern, wie es </a:t>
            </a:r>
            <a:r>
              <a:rPr lang="de-DE" sz="1200" b="0" i="0" u="none" strike="noStrike" dirty="0" err="1">
                <a:solidFill>
                  <a:srgbClr val="E6EDF3"/>
                </a:solidFill>
                <a:effectLst/>
                <a:latin typeface="+mj-lt"/>
              </a:rPr>
              <a:t>Manzano</a:t>
            </a:r>
            <a:r>
              <a:rPr lang="de-DE" sz="1200" b="0" i="0" u="none" strike="noStrike" dirty="0">
                <a:solidFill>
                  <a:srgbClr val="E6EDF3"/>
                </a:solidFill>
                <a:effectLst/>
                <a:latin typeface="+mj-lt"/>
              </a:rPr>
              <a:t>-León et al. (2022) empfehlen (</a:t>
            </a:r>
            <a:r>
              <a:rPr lang="de-DE" sz="1200" b="0" i="0" u="none" strike="noStrike" dirty="0" err="1">
                <a:solidFill>
                  <a:srgbClr val="E6EDF3"/>
                </a:solidFill>
                <a:effectLst/>
                <a:latin typeface="+mj-lt"/>
              </a:rPr>
              <a:t>Manzano</a:t>
            </a:r>
            <a:r>
              <a:rPr lang="de-DE" sz="1200" b="0" i="0" u="none" strike="noStrike" dirty="0">
                <a:solidFill>
                  <a:srgbClr val="E6EDF3"/>
                </a:solidFill>
                <a:effectLst/>
                <a:latin typeface="+mj-lt"/>
              </a:rPr>
              <a:t>-León, Aguilar-Parra, Rodríguez-Moreno, &amp; Ortiz-Colón, 2022).</a:t>
            </a:r>
          </a:p>
          <a:p>
            <a:pPr algn="l">
              <a:buFont typeface="+mj-lt"/>
              <a:buAutoNum type="arabicPeriod"/>
            </a:pPr>
            <a:r>
              <a:rPr lang="de-DE" sz="1200" b="0" i="0" u="none" strike="noStrike" dirty="0">
                <a:solidFill>
                  <a:srgbClr val="E6EDF3"/>
                </a:solidFill>
                <a:effectLst/>
                <a:latin typeface="+mj-lt"/>
              </a:rPr>
              <a:t>Herausforderungen und Quests: Wir entwerfen Herausforderungen oder Quests zum Verständnis von Autismus, um praktisches, </a:t>
            </a:r>
            <a:r>
              <a:rPr lang="de-DE" sz="1200" b="0" i="0" u="none" strike="noStrike" dirty="0" err="1">
                <a:solidFill>
                  <a:srgbClr val="E6EDF3"/>
                </a:solidFill>
                <a:effectLst/>
                <a:latin typeface="+mj-lt"/>
              </a:rPr>
              <a:t>szenariobasiertes</a:t>
            </a:r>
            <a:r>
              <a:rPr lang="de-DE" sz="1200" b="0" i="0" u="none" strike="noStrike" dirty="0">
                <a:solidFill>
                  <a:srgbClr val="E6EDF3"/>
                </a:solidFill>
                <a:effectLst/>
                <a:latin typeface="+mj-lt"/>
              </a:rPr>
              <a:t> Lernen zu bieten.</a:t>
            </a:r>
          </a:p>
          <a:p>
            <a:pPr algn="l">
              <a:buFont typeface="+mj-lt"/>
              <a:buAutoNum type="arabicPeriod"/>
            </a:pPr>
            <a:r>
              <a:rPr lang="de-DE" sz="1200" b="0" i="0" u="none" strike="noStrike" dirty="0">
                <a:solidFill>
                  <a:srgbClr val="E6EDF3"/>
                </a:solidFill>
                <a:effectLst/>
                <a:latin typeface="+mj-lt"/>
              </a:rPr>
              <a:t>Interaktives Storytelling: Wir beziehen Storytelling mit interaktiven Elementen ein, um ein immersiveres Lernerlebnis zu bieten. </a:t>
            </a:r>
            <a:r>
              <a:rPr lang="de-DE" sz="1200" b="0" i="0" u="none" strike="noStrike" dirty="0" err="1">
                <a:solidFill>
                  <a:srgbClr val="E6EDF3"/>
                </a:solidFill>
                <a:effectLst/>
                <a:latin typeface="+mj-lt"/>
              </a:rPr>
              <a:t>Coccoli</a:t>
            </a:r>
            <a:r>
              <a:rPr lang="de-DE" sz="1200" b="0" i="0" u="none" strike="noStrike" dirty="0">
                <a:solidFill>
                  <a:srgbClr val="E6EDF3"/>
                </a:solidFill>
                <a:effectLst/>
                <a:latin typeface="+mj-lt"/>
              </a:rPr>
              <a:t> et al. (2015) betonen die Effektivität von Gamification-Techniken, um die Wirksamkeit von Lerninhalten zu erhöhen (</a:t>
            </a:r>
            <a:r>
              <a:rPr lang="de-DE" sz="1200" b="0" i="0" u="none" strike="noStrike" dirty="0" err="1">
                <a:solidFill>
                  <a:srgbClr val="E6EDF3"/>
                </a:solidFill>
                <a:effectLst/>
                <a:latin typeface="+mj-lt"/>
              </a:rPr>
              <a:t>Coccoli</a:t>
            </a:r>
            <a:r>
              <a:rPr lang="de-DE" sz="1200" b="0" i="0" u="none" strike="noStrike" dirty="0">
                <a:solidFill>
                  <a:srgbClr val="E6EDF3"/>
                </a:solidFill>
                <a:effectLst/>
                <a:latin typeface="+mj-lt"/>
              </a:rPr>
              <a:t>, </a:t>
            </a:r>
            <a:r>
              <a:rPr lang="de-DE" sz="1200" b="0" i="0" u="none" strike="noStrike" dirty="0" err="1">
                <a:solidFill>
                  <a:srgbClr val="E6EDF3"/>
                </a:solidFill>
                <a:effectLst/>
                <a:latin typeface="+mj-lt"/>
              </a:rPr>
              <a:t>Iacono</a:t>
            </a:r>
            <a:r>
              <a:rPr lang="de-DE" sz="1200" b="0" i="0" u="none" strike="noStrike" dirty="0">
                <a:solidFill>
                  <a:srgbClr val="E6EDF3"/>
                </a:solidFill>
                <a:effectLst/>
                <a:latin typeface="+mj-lt"/>
              </a:rPr>
              <a:t>, &amp; </a:t>
            </a:r>
            <a:r>
              <a:rPr lang="de-DE" sz="1200" b="0" i="0" u="none" strike="noStrike" dirty="0" err="1">
                <a:solidFill>
                  <a:srgbClr val="E6EDF3"/>
                </a:solidFill>
                <a:effectLst/>
                <a:latin typeface="+mj-lt"/>
              </a:rPr>
              <a:t>Vercelli</a:t>
            </a:r>
            <a:r>
              <a:rPr lang="de-DE" sz="1200" b="0" i="0" u="none" strike="noStrike" dirty="0">
                <a:solidFill>
                  <a:srgbClr val="E6EDF3"/>
                </a:solidFill>
                <a:effectLst/>
                <a:latin typeface="+mj-lt"/>
              </a:rPr>
              <a:t>, 2015).</a:t>
            </a:r>
          </a:p>
          <a:p>
            <a:pPr algn="l">
              <a:buFont typeface="+mj-lt"/>
              <a:buAutoNum type="arabicPeriod"/>
            </a:pPr>
            <a:r>
              <a:rPr lang="de-DE" sz="1200" b="0" i="0" u="none" strike="noStrike" dirty="0">
                <a:solidFill>
                  <a:srgbClr val="E6EDF3"/>
                </a:solidFill>
                <a:effectLst/>
                <a:latin typeface="+mj-lt"/>
              </a:rPr>
              <a:t>Feedback-Mechanismen: Wir bieten unmittelbares Feedback zu Aufgaben und Quizzen, um das Lernen zu verstärken und einen klaren Weg zur Verbesserung aufzuzeigen.</a:t>
            </a:r>
          </a:p>
          <a:p>
            <a:pPr algn="l">
              <a:buFont typeface="+mj-lt"/>
              <a:buAutoNum type="arabicPeriod"/>
            </a:pPr>
            <a:r>
              <a:rPr lang="de-DE" sz="1200" b="0" i="0" u="none" strike="noStrike" dirty="0">
                <a:solidFill>
                  <a:srgbClr val="E6EDF3"/>
                </a:solidFill>
                <a:effectLst/>
                <a:latin typeface="+mj-lt"/>
              </a:rPr>
              <a:t>Soziale Funktionen: Wir beziehen soziale Elemente wie Diskussionsforen oder Gruppenherausforderungen ein, um die Zusammenarbeit und das Peer-Learning zu verbessern.</a:t>
            </a:r>
          </a:p>
          <a:p>
            <a:pPr algn="l">
              <a:buFont typeface="+mj-lt"/>
              <a:buAutoNum type="arabicPeriod"/>
            </a:pPr>
            <a:endParaRPr lang="de-DE" sz="1200" b="0" i="0" u="none" strike="noStrike" dirty="0">
              <a:solidFill>
                <a:srgbClr val="E6EDF3"/>
              </a:solidFill>
              <a:effectLst/>
              <a:latin typeface="+mj-lt"/>
            </a:endParaRPr>
          </a:p>
          <a:p>
            <a:pPr algn="l">
              <a:buFont typeface="+mj-lt"/>
              <a:buNone/>
            </a:pPr>
            <a:r>
              <a:rPr lang="de-DE" sz="1200" b="0" i="0" u="none" strike="noStrike" dirty="0">
                <a:solidFill>
                  <a:srgbClr val="E6EDF3"/>
                </a:solidFill>
                <a:effectLst/>
                <a:latin typeface="+mj-lt"/>
              </a:rPr>
              <a:t>---</a:t>
            </a:r>
          </a:p>
          <a:p>
            <a:pPr algn="l">
              <a:buFont typeface="+mj-lt"/>
              <a:buNone/>
            </a:pPr>
            <a:endParaRPr lang="de-DE" sz="1200" b="0" i="0" u="none" strike="noStrike" dirty="0">
              <a:solidFill>
                <a:srgbClr val="E6EDF3"/>
              </a:solidFill>
              <a:effectLst/>
              <a:latin typeface="+mj-lt"/>
            </a:endParaRPr>
          </a:p>
          <a:p>
            <a:pPr algn="l">
              <a:buFont typeface="+mj-lt"/>
              <a:buNone/>
            </a:pPr>
            <a:r>
              <a:rPr lang="de-DE" sz="1200" b="0" dirty="0">
                <a:effectLst/>
                <a:latin typeface="+mj-lt"/>
                <a:ea typeface="Calibri" panose="020F0502020204030204" pitchFamily="34" charset="0"/>
                <a:cs typeface="Times New Roman" panose="02020603050405020304" pitchFamily="18" charset="0"/>
              </a:rPr>
              <a:t>Adaptive Lernsysteme: Wir werden adaptive Lernplattformen entwickeln, die den Lernfortschritt jedes Teilnehmers verfolgen und anpassen. Die Erfahrungspunktleiste wird weiterhin als Motivationswerkzeug dienen und sich basierend auf individuellen Leistungen füllen.</a:t>
            </a:r>
            <a:r>
              <a:rPr lang="de-DE" sz="1200" b="0" dirty="0">
                <a:effectLst/>
                <a:latin typeface="+mj-lt"/>
              </a:rPr>
              <a:t> </a:t>
            </a:r>
            <a:endParaRPr lang="de-DE" sz="1200" b="0" i="0" u="none" strike="noStrike" dirty="0">
              <a:solidFill>
                <a:srgbClr val="E6EDF3"/>
              </a:solidFill>
              <a:effectLst/>
              <a:latin typeface="+mj-lt"/>
            </a:endParaRPr>
          </a:p>
          <a:p>
            <a:endParaRPr lang="de-DE" sz="1200" b="0" i="0" u="none" strike="noStrike" dirty="0">
              <a:solidFill>
                <a:srgbClr val="E6EDF3"/>
              </a:solidFill>
              <a:effectLst/>
              <a:latin typeface="+mj-lt"/>
            </a:endParaRPr>
          </a:p>
          <a:p>
            <a:pPr marL="0" marR="0" lvl="0" indent="0" algn="l" defTabSz="914400" eaLnBrk="1" fontAlgn="auto" latinLnBrk="0" hangingPunct="1">
              <a:lnSpc>
                <a:spcPct val="100000"/>
              </a:lnSpc>
              <a:spcBef>
                <a:spcPts val="0"/>
              </a:spcBef>
              <a:spcAft>
                <a:spcPts val="0"/>
              </a:spcAft>
              <a:buClrTx/>
              <a:buSzTx/>
              <a:buFontTx/>
              <a:buNone/>
              <a:tabLst/>
              <a:defRPr/>
            </a:pPr>
            <a:r>
              <a:rPr lang="de-DE" sz="1200" b="0" i="0" u="none" strike="noStrike" dirty="0">
                <a:solidFill>
                  <a:srgbClr val="E6EDF3"/>
                </a:solidFill>
                <a:effectLst/>
                <a:latin typeface="+mj-lt"/>
              </a:rPr>
              <a:t>Storytelling: Wir planen die Erstellung von Geschichten und Beispielszenarien von Mitarbeitern, die ihre Erfahrungen im Umgang mit Autismus teilen. Diese Geschichten werden in interaktiven Modulen präsentiert, um das Verständnis und die Empathie unter den Mitarbeitern zu fördern.</a:t>
            </a:r>
          </a:p>
          <a:p>
            <a:endParaRPr lang="de-DE" sz="1200" b="0" i="0" u="none" strike="noStrike" dirty="0">
              <a:solidFill>
                <a:srgbClr val="E6EDF3"/>
              </a:solidFill>
              <a:effectLst/>
              <a:latin typeface="+mj-lt"/>
            </a:endParaRPr>
          </a:p>
          <a:p>
            <a:endParaRPr lang="de-DE" sz="1200" b="0" i="0" u="none" strike="noStrike" dirty="0">
              <a:solidFill>
                <a:srgbClr val="E6EDF3"/>
              </a:solidFill>
              <a:effectLst/>
              <a:latin typeface="+mj-lt"/>
            </a:endParaRPr>
          </a:p>
          <a:p>
            <a:endParaRPr lang="en-DE" dirty="0"/>
          </a:p>
        </p:txBody>
      </p:sp>
      <p:sp>
        <p:nvSpPr>
          <p:cNvPr id="4" name="Datumsplatzhalter 3">
            <a:extLst>
              <a:ext uri="{FF2B5EF4-FFF2-40B4-BE49-F238E27FC236}">
                <a16:creationId xmlns:a16="http://schemas.microsoft.com/office/drawing/2014/main" id="{A56AABAE-2676-2FF6-B891-D3E17B704400}"/>
              </a:ext>
            </a:extLst>
          </p:cNvPr>
          <p:cNvSpPr>
            <a:spLocks noGrp="1"/>
          </p:cNvSpPr>
          <p:nvPr>
            <p:ph type="dt" idx="1"/>
          </p:nvPr>
        </p:nvSpPr>
        <p:spPr/>
        <p:txBody>
          <a:bodyPr/>
          <a:lstStyle/>
          <a:p>
            <a:fld id="{FB93C3F0-5AA6-4522-93CC-444AC459CAB5}" type="datetime8">
              <a:rPr lang="en-DE" smtClean="0"/>
              <a:t>19/01/2024 00:21</a:t>
            </a:fld>
            <a:endParaRPr lang="en-DE"/>
          </a:p>
        </p:txBody>
      </p:sp>
      <p:sp>
        <p:nvSpPr>
          <p:cNvPr id="5" name="Foliennummernplatzhalter 4">
            <a:extLst>
              <a:ext uri="{FF2B5EF4-FFF2-40B4-BE49-F238E27FC236}">
                <a16:creationId xmlns:a16="http://schemas.microsoft.com/office/drawing/2014/main" id="{AAC60FCC-65B4-B260-9061-7A6D37C72209}"/>
              </a:ext>
            </a:extLst>
          </p:cNvPr>
          <p:cNvSpPr>
            <a:spLocks noGrp="1"/>
          </p:cNvSpPr>
          <p:nvPr>
            <p:ph type="sldNum" sz="quarter" idx="5"/>
          </p:nvPr>
        </p:nvSpPr>
        <p:spPr/>
        <p:txBody>
          <a:bodyPr/>
          <a:lstStyle/>
          <a:p>
            <a:fld id="{54E84FF0-BEB9-BDB9-F750-48EC011E011D}" type="slidenum">
              <a:rPr lang="de-DE" smtClean="0"/>
              <a:t>10</a:t>
            </a:fld>
            <a:endParaRPr lang="de-DE"/>
          </a:p>
        </p:txBody>
      </p:sp>
    </p:spTree>
    <p:extLst>
      <p:ext uri="{BB962C8B-B14F-4D97-AF65-F5344CB8AC3E}">
        <p14:creationId xmlns:p14="http://schemas.microsoft.com/office/powerpoint/2010/main" val="1959125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687CE-FCBA-83C8-43B9-47D4E9539B0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972875D-465E-797A-D9BF-2A4FE73057E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65B82FC-02E9-F1BE-78DB-871D4B38B8A7}"/>
              </a:ext>
            </a:extLst>
          </p:cNvPr>
          <p:cNvSpPr>
            <a:spLocks noGrp="1"/>
          </p:cNvSpPr>
          <p:nvPr>
            <p:ph type="body" idx="1"/>
          </p:nvPr>
        </p:nvSpPr>
        <p:spPr/>
        <p:txBody>
          <a:bodyPr/>
          <a:lstStyle/>
          <a:p>
            <a:r>
              <a:rPr lang="de-DE" sz="1200" dirty="0">
                <a:effectLst/>
                <a:latin typeface="+mj-lt"/>
                <a:ea typeface="Calibri" panose="020F0502020204030204" pitchFamily="34" charset="0"/>
                <a:cs typeface="Times New Roman" panose="02020603050405020304" pitchFamily="18" charset="0"/>
              </a:rPr>
              <a:t>Wir planen die Erstellung von Geschichten und Erzählungen von Mitarbeitern, die ihre Erfahrungen im Umgang mit Autismus teilen. Diese Geschichten werden in interaktiven Modulen präsentiert, um das Verständnis und die Empathie unter den Mitarbeitern zu fördern.	</a:t>
            </a:r>
            <a:r>
              <a:rPr lang="de-DE" sz="1200" dirty="0">
                <a:effectLst/>
                <a:latin typeface="+mj-lt"/>
              </a:rPr>
              <a:t> </a:t>
            </a:r>
            <a:endParaRPr lang="de-DE" sz="1200" dirty="0">
              <a:effectLst/>
              <a:latin typeface="+mj-lt"/>
              <a:ea typeface="Calibri" panose="020F0502020204030204" pitchFamily="34" charset="0"/>
              <a:cs typeface="Times New Roman" panose="02020603050405020304" pitchFamily="18" charset="0"/>
            </a:endParaRPr>
          </a:p>
          <a:p>
            <a:endParaRPr lang="de-DE" sz="1200" dirty="0">
              <a:effectLst/>
              <a:latin typeface="+mj-lt"/>
              <a:ea typeface="Calibri" panose="020F0502020204030204" pitchFamily="34" charset="0"/>
              <a:cs typeface="Times New Roman" panose="02020603050405020304" pitchFamily="18" charset="0"/>
            </a:endParaRPr>
          </a:p>
          <a:p>
            <a:r>
              <a:rPr lang="de-DE" sz="1200" dirty="0">
                <a:effectLst/>
                <a:latin typeface="+mj-lt"/>
                <a:ea typeface="Calibri" panose="020F0502020204030204" pitchFamily="34" charset="0"/>
                <a:cs typeface="Times New Roman" panose="02020603050405020304" pitchFamily="18" charset="0"/>
              </a:rPr>
              <a:t>Datenerfassung: Sammlung wertvoller Daten zu den Interaktionen der Teilnehmer und ihrem Lernfortschritt. Analysen können dazu beitragen, Bereiche zu identifizieren, in denen Missverständnisse oder Stereotypen weiterhin bestehen, um gezielte Interventionen zu ermöglichen. </a:t>
            </a:r>
          </a:p>
          <a:p>
            <a:endParaRPr lang="de-DE" sz="1200" dirty="0">
              <a:effectLst/>
              <a:latin typeface="+mj-lt"/>
              <a:ea typeface="Calibri" panose="020F0502020204030204" pitchFamily="34" charset="0"/>
              <a:cs typeface="Times New Roman" panose="02020603050405020304" pitchFamily="18"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lang="de-DE" sz="1200" kern="100" dirty="0">
                <a:effectLst/>
                <a:latin typeface="+mj-lt"/>
                <a:ea typeface="Calibri" panose="020F0502020204030204" pitchFamily="34" charset="0"/>
                <a:cs typeface="Times New Roman" panose="02020603050405020304" pitchFamily="18" charset="0"/>
              </a:rPr>
              <a:t>Unternehmensnetzwerken: Unsere Soziale Informatik-Plattform wird in unsere bestehenden Unternehmensnetzwerke integriert. Dies ermöglicht den einfachen Zugang zu Schulungsinhalten und die Möglichkeit, in Diskussionen und Aktivitäten im Zusammenhang mit Autismus teilzunehmen. Integrierte soziale Anerkennung: Ein System der sozialen Anerkennung, bei dem Teilnehmer für ihre Beiträge, ihr Engagement oder ihre Fortschritte Anerkennung von Kollegen erhalten können.</a:t>
            </a:r>
          </a:p>
          <a:p>
            <a:endParaRPr lang="de-DE" sz="1200" b="0" i="0" u="none" strike="noStrike" kern="100" dirty="0">
              <a:solidFill>
                <a:schemeClr val="tx1"/>
              </a:solidFill>
              <a:effectLst/>
              <a:latin typeface="+mj-lt"/>
              <a:cs typeface="Times New Roman" panose="02020603050405020304" pitchFamily="18" charset="0"/>
            </a:endParaRPr>
          </a:p>
          <a:p>
            <a:r>
              <a:rPr lang="de-DE" sz="1200" b="0" i="0" u="none" strike="noStrike" dirty="0">
                <a:solidFill>
                  <a:srgbClr val="D1D5DB"/>
                </a:solidFill>
                <a:effectLst/>
                <a:latin typeface="+mj-lt"/>
              </a:rPr>
              <a:t>Kim et al. (2022) entwickelten das "</a:t>
            </a:r>
            <a:r>
              <a:rPr lang="de-DE" sz="1200" b="0" i="0" u="none" strike="noStrike" dirty="0" err="1">
                <a:solidFill>
                  <a:srgbClr val="D1D5DB"/>
                </a:solidFill>
                <a:effectLst/>
                <a:latin typeface="+mj-lt"/>
              </a:rPr>
              <a:t>Workplace</a:t>
            </a:r>
            <a:r>
              <a:rPr lang="de-DE" sz="1200" b="0" i="0" u="none" strike="noStrike" dirty="0">
                <a:solidFill>
                  <a:srgbClr val="D1D5DB"/>
                </a:solidFill>
                <a:effectLst/>
                <a:latin typeface="+mj-lt"/>
              </a:rPr>
              <a:t> </a:t>
            </a:r>
            <a:r>
              <a:rPr lang="de-DE" sz="1200" b="0" i="0" u="none" strike="noStrike" dirty="0" err="1">
                <a:solidFill>
                  <a:srgbClr val="D1D5DB"/>
                </a:solidFill>
                <a:effectLst/>
                <a:latin typeface="+mj-lt"/>
              </a:rPr>
              <a:t>Playbook</a:t>
            </a:r>
            <a:r>
              <a:rPr lang="de-DE" sz="1200" b="0" i="0" u="none" strike="noStrike" dirty="0">
                <a:solidFill>
                  <a:srgbClr val="D1D5DB"/>
                </a:solidFill>
                <a:effectLst/>
                <a:latin typeface="+mj-lt"/>
              </a:rPr>
              <a:t> VR", um das Bewusstsein für Autismus am Arbeitsplatz zu verbessern. Die Studie mit 28 Teilnehmern, darunter 10 autistische Personen, ergab, dass VR empathische Kommunikation zwischen autistischen Personen und ihren Unterstützern fördert. Es wurde hervorgehoben, dass VR sowohl für autistische als auch für neurotypische Mitarbeiter nützlich ist, um Empathie und Verständnis für Autismus zu steigern. Diese Erkenntnisse unterstützen den Einsatz von VR-Simulationen, um nicht-autistischen Mitarbeitern die Erfahrungen autistischer Kollegen näherzubringen und so ein tieferes Verständnis für deren Bedürfnisse zu schaffen.</a:t>
            </a:r>
          </a:p>
          <a:p>
            <a:endParaRPr lang="de-DE" sz="1200" b="0" i="0" u="none" strike="noStrike" dirty="0">
              <a:solidFill>
                <a:srgbClr val="D1D5DB"/>
              </a:solidFill>
              <a:effectLst/>
              <a:latin typeface="+mj-lt"/>
              <a:ea typeface="Calibri" panose="020F0502020204030204" pitchFamily="34" charset="0"/>
              <a:cs typeface="Times New Roman" panose="02020603050405020304" pitchFamily="18" charset="0"/>
            </a:endParaRPr>
          </a:p>
          <a:p>
            <a:endParaRPr lang="de-DE" sz="1200" dirty="0">
              <a:effectLst/>
              <a:latin typeface="+mj-lt"/>
              <a:ea typeface="Calibri" panose="020F0502020204030204" pitchFamily="34" charset="0"/>
              <a:cs typeface="Times New Roman" panose="02020603050405020304" pitchFamily="18" charset="0"/>
            </a:endParaRPr>
          </a:p>
          <a:p>
            <a:endParaRPr lang="en-DE" sz="1200" dirty="0">
              <a:latin typeface="+mj-lt"/>
            </a:endParaRPr>
          </a:p>
        </p:txBody>
      </p:sp>
      <p:sp>
        <p:nvSpPr>
          <p:cNvPr id="4" name="Datumsplatzhalter 3">
            <a:extLst>
              <a:ext uri="{FF2B5EF4-FFF2-40B4-BE49-F238E27FC236}">
                <a16:creationId xmlns:a16="http://schemas.microsoft.com/office/drawing/2014/main" id="{FA193021-AA66-48F3-9E5E-FDC19514F0BD}"/>
              </a:ext>
            </a:extLst>
          </p:cNvPr>
          <p:cNvSpPr>
            <a:spLocks noGrp="1"/>
          </p:cNvSpPr>
          <p:nvPr>
            <p:ph type="dt" idx="1"/>
          </p:nvPr>
        </p:nvSpPr>
        <p:spPr/>
        <p:txBody>
          <a:bodyPr/>
          <a:lstStyle/>
          <a:p>
            <a:fld id="{344EF082-741C-4797-A87D-558F942FBE5B}" type="datetime8">
              <a:rPr lang="en-DE" smtClean="0"/>
              <a:t>19/01/2024 00:21</a:t>
            </a:fld>
            <a:endParaRPr lang="en-DE"/>
          </a:p>
        </p:txBody>
      </p:sp>
      <p:sp>
        <p:nvSpPr>
          <p:cNvPr id="5" name="Foliennummernplatzhalter 4">
            <a:extLst>
              <a:ext uri="{FF2B5EF4-FFF2-40B4-BE49-F238E27FC236}">
                <a16:creationId xmlns:a16="http://schemas.microsoft.com/office/drawing/2014/main" id="{6AD12C9E-3C33-C7EF-7FC1-88A01472FECA}"/>
              </a:ext>
            </a:extLst>
          </p:cNvPr>
          <p:cNvSpPr>
            <a:spLocks noGrp="1"/>
          </p:cNvSpPr>
          <p:nvPr>
            <p:ph type="sldNum" sz="quarter" idx="5"/>
          </p:nvPr>
        </p:nvSpPr>
        <p:spPr/>
        <p:txBody>
          <a:bodyPr/>
          <a:lstStyle/>
          <a:p>
            <a:fld id="{54E84FF0-BEB9-BDB9-F750-48EC011E011D}" type="slidenum">
              <a:rPr lang="de-DE" smtClean="0"/>
              <a:t>11</a:t>
            </a:fld>
            <a:endParaRPr lang="de-DE"/>
          </a:p>
        </p:txBody>
      </p:sp>
    </p:spTree>
    <p:extLst>
      <p:ext uri="{BB962C8B-B14F-4D97-AF65-F5344CB8AC3E}">
        <p14:creationId xmlns:p14="http://schemas.microsoft.com/office/powerpoint/2010/main" val="2733269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de-DE" b="0" i="0" u="none" strike="noStrike" dirty="0">
                <a:solidFill>
                  <a:srgbClr val="E6EDF3"/>
                </a:solidFill>
                <a:effectLst/>
                <a:latin typeface="+mj-lt"/>
              </a:rPr>
              <a:t>Beweis der Machbarkeit</a:t>
            </a:r>
          </a:p>
          <a:p>
            <a:pPr algn="l"/>
            <a:endParaRPr lang="de-DE" b="0" i="0" u="none" strike="noStrike" dirty="0">
              <a:solidFill>
                <a:srgbClr val="E6EDF3"/>
              </a:solidFill>
              <a:effectLst/>
              <a:latin typeface="+mj-lt"/>
            </a:endParaRPr>
          </a:p>
          <a:p>
            <a:pPr algn="l"/>
            <a:r>
              <a:rPr lang="de-DE" b="0" i="0" u="none" strike="noStrike" dirty="0">
                <a:solidFill>
                  <a:srgbClr val="E6EDF3"/>
                </a:solidFill>
                <a:effectLst/>
                <a:latin typeface="+mj-lt"/>
              </a:rPr>
              <a:t>Einbindung der </a:t>
            </a:r>
            <a:r>
              <a:rPr lang="de-DE" b="0" i="0" u="none" strike="noStrike" dirty="0" err="1">
                <a:solidFill>
                  <a:srgbClr val="E6EDF3"/>
                </a:solidFill>
                <a:effectLst/>
                <a:latin typeface="+mj-lt"/>
              </a:rPr>
              <a:t>js</a:t>
            </a:r>
            <a:r>
              <a:rPr lang="de-DE" b="0" i="0" u="none" strike="noStrike" dirty="0">
                <a:solidFill>
                  <a:srgbClr val="E6EDF3"/>
                </a:solidFill>
                <a:effectLst/>
                <a:latin typeface="+mj-lt"/>
              </a:rPr>
              <a:t> im </a:t>
            </a:r>
            <a:r>
              <a:rPr lang="de-DE" b="0" i="0" u="none" strike="noStrike" dirty="0" err="1">
                <a:solidFill>
                  <a:srgbClr val="E6EDF3"/>
                </a:solidFill>
                <a:effectLst/>
                <a:latin typeface="+mj-lt"/>
              </a:rPr>
              <a:t>head</a:t>
            </a:r>
            <a:r>
              <a:rPr lang="de-DE" b="0" i="0" u="none" strike="noStrike" dirty="0">
                <a:solidFill>
                  <a:srgbClr val="E6EDF3"/>
                </a:solidFill>
                <a:effectLst/>
                <a:latin typeface="+mj-lt"/>
              </a:rPr>
              <a:t> der </a:t>
            </a:r>
            <a:r>
              <a:rPr lang="de-DE" b="0" i="0" u="none" strike="noStrike" dirty="0" err="1">
                <a:solidFill>
                  <a:srgbClr val="E6EDF3"/>
                </a:solidFill>
                <a:effectLst/>
                <a:latin typeface="+mj-lt"/>
              </a:rPr>
              <a:t>html</a:t>
            </a:r>
            <a:r>
              <a:rPr lang="de-DE" b="0" i="0" u="none" strike="noStrike" dirty="0">
                <a:solidFill>
                  <a:srgbClr val="E6EDF3"/>
                </a:solidFill>
                <a:effectLst/>
                <a:latin typeface="+mj-lt"/>
              </a:rPr>
              <a:t> </a:t>
            </a:r>
            <a:r>
              <a:rPr lang="de-DE" b="0" i="0" u="none" strike="noStrike" dirty="0" err="1">
                <a:solidFill>
                  <a:srgbClr val="E6EDF3"/>
                </a:solidFill>
                <a:effectLst/>
                <a:latin typeface="+mj-lt"/>
              </a:rPr>
              <a:t>datei</a:t>
            </a:r>
            <a:r>
              <a:rPr lang="de-DE" b="0" i="0" u="none" strike="noStrike" dirty="0">
                <a:solidFill>
                  <a:srgbClr val="E6EDF3"/>
                </a:solidFill>
                <a:effectLst/>
                <a:latin typeface="+mj-lt"/>
              </a:rPr>
              <a:t> &lt;</a:t>
            </a:r>
            <a:r>
              <a:rPr lang="de-DE" b="0" i="0" u="none" strike="noStrike" dirty="0" err="1">
                <a:solidFill>
                  <a:srgbClr val="E6EDF3"/>
                </a:solidFill>
                <a:effectLst/>
                <a:latin typeface="+mj-lt"/>
              </a:rPr>
              <a:t>script</a:t>
            </a:r>
            <a:r>
              <a:rPr lang="de-DE" b="0" i="0" u="none" strike="noStrike" dirty="0">
                <a:solidFill>
                  <a:srgbClr val="E6EDF3"/>
                </a:solidFill>
                <a:effectLst/>
                <a:latin typeface="+mj-lt"/>
              </a:rPr>
              <a:t>&gt;</a:t>
            </a:r>
          </a:p>
          <a:p>
            <a:pPr algn="l"/>
            <a:endParaRPr lang="de-DE" b="0" i="0" u="none" strike="noStrike" dirty="0">
              <a:solidFill>
                <a:srgbClr val="E6EDF3"/>
              </a:solidFill>
              <a:effectLst/>
              <a:latin typeface="+mj-lt"/>
            </a:endParaRPr>
          </a:p>
          <a:p>
            <a:pPr algn="l"/>
            <a:r>
              <a:rPr lang="de-DE" b="0" i="0" u="none" strike="noStrike" dirty="0">
                <a:solidFill>
                  <a:srgbClr val="E6EDF3"/>
                </a:solidFill>
                <a:effectLst/>
                <a:latin typeface="+mj-lt"/>
              </a:rPr>
              <a:t>Fail-Kriterien: ()</a:t>
            </a:r>
          </a:p>
          <a:p>
            <a:pPr algn="l">
              <a:buFont typeface="+mj-lt"/>
              <a:buAutoNum type="arabicPeriod"/>
            </a:pPr>
            <a:r>
              <a:rPr lang="de-DE" b="0" i="0" u="none" strike="noStrike" dirty="0" err="1">
                <a:solidFill>
                  <a:srgbClr val="E6EDF3"/>
                </a:solidFill>
                <a:effectLst/>
                <a:latin typeface="+mj-lt"/>
              </a:rPr>
              <a:t>localStorage</a:t>
            </a:r>
            <a:r>
              <a:rPr lang="de-DE" b="0" i="0" u="none" strike="noStrike" dirty="0">
                <a:solidFill>
                  <a:srgbClr val="E6EDF3"/>
                </a:solidFill>
                <a:effectLst/>
                <a:latin typeface="+mj-lt"/>
              </a:rPr>
              <a:t> ist nicht verfügbar in dem Browser</a:t>
            </a:r>
          </a:p>
          <a:p>
            <a:pPr algn="l">
              <a:buFont typeface="+mj-lt"/>
              <a:buAutoNum type="arabicPeriod"/>
            </a:pPr>
            <a:r>
              <a:rPr lang="de-DE" b="0" i="0" u="none" strike="noStrike" dirty="0">
                <a:solidFill>
                  <a:srgbClr val="E6EDF3"/>
                </a:solidFill>
                <a:effectLst/>
                <a:latin typeface="+mj-lt"/>
              </a:rPr>
              <a:t>Aufgrund von Sicherheitseinstellungen ist </a:t>
            </a:r>
            <a:r>
              <a:rPr lang="de-DE" b="0" i="0" u="none" strike="noStrike" dirty="0" err="1">
                <a:solidFill>
                  <a:srgbClr val="E6EDF3"/>
                </a:solidFill>
                <a:effectLst/>
                <a:latin typeface="+mj-lt"/>
              </a:rPr>
              <a:t>localStorage</a:t>
            </a:r>
            <a:r>
              <a:rPr lang="de-DE" b="0" i="0" u="none" strike="noStrike" dirty="0">
                <a:solidFill>
                  <a:srgbClr val="E6EDF3"/>
                </a:solidFill>
                <a:effectLst/>
                <a:latin typeface="+mj-lt"/>
              </a:rPr>
              <a:t> nicht nutzbar</a:t>
            </a:r>
          </a:p>
          <a:p>
            <a:pPr algn="l">
              <a:buFont typeface="+mj-lt"/>
              <a:buAutoNum type="arabicPeriod"/>
            </a:pPr>
            <a:r>
              <a:rPr lang="de-DE" b="0" i="0" u="none" strike="noStrike" dirty="0">
                <a:solidFill>
                  <a:srgbClr val="E6EDF3"/>
                </a:solidFill>
                <a:effectLst/>
                <a:latin typeface="+mj-lt"/>
              </a:rPr>
              <a:t>Der Speicher ist voll</a:t>
            </a:r>
          </a:p>
          <a:p>
            <a:pPr algn="l">
              <a:buFont typeface="+mj-lt"/>
              <a:buAutoNum type="arabicPeriod"/>
            </a:pPr>
            <a:r>
              <a:rPr lang="de-DE" b="0" i="0" u="none" strike="noStrike" dirty="0">
                <a:solidFill>
                  <a:srgbClr val="E6EDF3"/>
                </a:solidFill>
                <a:effectLst/>
                <a:latin typeface="+mj-lt"/>
              </a:rPr>
              <a:t>Der Stand wird nicht im </a:t>
            </a:r>
            <a:r>
              <a:rPr lang="de-DE" b="0" i="0" u="none" strike="noStrike" dirty="0" err="1">
                <a:solidFill>
                  <a:srgbClr val="E6EDF3"/>
                </a:solidFill>
                <a:effectLst/>
                <a:latin typeface="+mj-lt"/>
              </a:rPr>
              <a:t>localStorage</a:t>
            </a:r>
            <a:r>
              <a:rPr lang="de-DE" b="0" i="0" u="none" strike="noStrike" dirty="0">
                <a:solidFill>
                  <a:srgbClr val="E6EDF3"/>
                </a:solidFill>
                <a:effectLst/>
                <a:latin typeface="+mj-lt"/>
              </a:rPr>
              <a:t> gespeichert</a:t>
            </a:r>
          </a:p>
          <a:p>
            <a:pPr algn="l">
              <a:buFont typeface="+mj-lt"/>
              <a:buAutoNum type="arabicPeriod"/>
            </a:pPr>
            <a:r>
              <a:rPr lang="de-DE" b="0" i="0" u="none" strike="noStrike" dirty="0">
                <a:solidFill>
                  <a:srgbClr val="E6EDF3"/>
                </a:solidFill>
                <a:effectLst/>
                <a:latin typeface="+mj-lt"/>
              </a:rPr>
              <a:t>Zu finden hier (</a:t>
            </a:r>
            <a:r>
              <a:rPr lang="de-DE" b="0" i="0" u="sng" strike="noStrike" dirty="0">
                <a:solidFill>
                  <a:schemeClr val="accent1">
                    <a:lumMod val="50000"/>
                  </a:schemeClr>
                </a:solidFill>
                <a:effectLst/>
                <a:highlight>
                  <a:srgbClr val="00FFFF"/>
                </a:highlight>
                <a:latin typeface="+mj-lt"/>
              </a:rPr>
              <a:t>https://</a:t>
            </a:r>
            <a:r>
              <a:rPr lang="de-DE" b="0" i="0" u="sng" strike="noStrike" dirty="0" err="1">
                <a:solidFill>
                  <a:schemeClr val="accent1">
                    <a:lumMod val="50000"/>
                  </a:schemeClr>
                </a:solidFill>
                <a:effectLst/>
                <a:highlight>
                  <a:srgbClr val="00FFFF"/>
                </a:highlight>
                <a:latin typeface="+mj-lt"/>
              </a:rPr>
              <a:t>github.com</a:t>
            </a:r>
            <a:r>
              <a:rPr lang="de-DE" b="0" i="0" u="sng" strike="noStrike" dirty="0">
                <a:solidFill>
                  <a:schemeClr val="accent1">
                    <a:lumMod val="50000"/>
                  </a:schemeClr>
                </a:solidFill>
                <a:effectLst/>
                <a:highlight>
                  <a:srgbClr val="00FFFF"/>
                </a:highlight>
                <a:latin typeface="+mj-lt"/>
              </a:rPr>
              <a:t>/</a:t>
            </a:r>
            <a:r>
              <a:rPr lang="de-DE" b="0" i="0" u="sng" strike="noStrike" dirty="0" err="1">
                <a:solidFill>
                  <a:schemeClr val="accent1">
                    <a:lumMod val="50000"/>
                  </a:schemeClr>
                </a:solidFill>
                <a:effectLst/>
                <a:highlight>
                  <a:srgbClr val="00FFFF"/>
                </a:highlight>
                <a:latin typeface="+mj-lt"/>
              </a:rPr>
              <a:t>raziel-razmattaz</a:t>
            </a:r>
            <a:r>
              <a:rPr lang="de-DE" b="0" i="0" u="sng" strike="noStrike" dirty="0">
                <a:solidFill>
                  <a:schemeClr val="accent1">
                    <a:lumMod val="50000"/>
                  </a:schemeClr>
                </a:solidFill>
                <a:effectLst/>
                <a:highlight>
                  <a:srgbClr val="00FFFF"/>
                </a:highlight>
                <a:latin typeface="+mj-lt"/>
              </a:rPr>
              <a:t>/EPWS2324EngelHatzkeBreidbach/</a:t>
            </a:r>
            <a:r>
              <a:rPr lang="de-DE" b="0" i="0" u="sng" strike="noStrike" dirty="0" err="1">
                <a:solidFill>
                  <a:schemeClr val="accent1">
                    <a:lumMod val="50000"/>
                  </a:schemeClr>
                </a:solidFill>
                <a:effectLst/>
                <a:highlight>
                  <a:srgbClr val="00FFFF"/>
                </a:highlight>
                <a:latin typeface="+mj-lt"/>
              </a:rPr>
              <a:t>blob</a:t>
            </a:r>
            <a:r>
              <a:rPr lang="de-DE" b="0" i="0" u="sng" strike="noStrike" dirty="0">
                <a:solidFill>
                  <a:schemeClr val="accent1">
                    <a:lumMod val="50000"/>
                  </a:schemeClr>
                </a:solidFill>
                <a:effectLst/>
                <a:highlight>
                  <a:srgbClr val="00FFFF"/>
                </a:highlight>
                <a:latin typeface="+mj-lt"/>
              </a:rPr>
              <a:t>/</a:t>
            </a:r>
            <a:r>
              <a:rPr lang="de-DE" b="0" i="0" u="sng" strike="noStrike" dirty="0" err="1">
                <a:solidFill>
                  <a:schemeClr val="accent1">
                    <a:lumMod val="50000"/>
                  </a:schemeClr>
                </a:solidFill>
                <a:effectLst/>
                <a:highlight>
                  <a:srgbClr val="00FFFF"/>
                </a:highlight>
                <a:latin typeface="+mj-lt"/>
              </a:rPr>
              <a:t>main</a:t>
            </a:r>
            <a:r>
              <a:rPr lang="de-DE" b="0" i="0" u="sng" strike="noStrike" dirty="0">
                <a:solidFill>
                  <a:schemeClr val="accent1">
                    <a:lumMod val="50000"/>
                  </a:schemeClr>
                </a:solidFill>
                <a:effectLst/>
                <a:highlight>
                  <a:srgbClr val="00FFFF"/>
                </a:highlight>
                <a:latin typeface="+mj-lt"/>
              </a:rPr>
              <a:t>/PoC/PoC1-2.md</a:t>
            </a:r>
            <a:r>
              <a:rPr lang="de-DE" b="0" i="0" u="none" strike="noStrike" dirty="0">
                <a:solidFill>
                  <a:srgbClr val="0070C0"/>
                </a:solidFill>
                <a:effectLst/>
                <a:latin typeface="+mj-lt"/>
              </a:rPr>
              <a:t>)</a:t>
            </a:r>
          </a:p>
          <a:p>
            <a:pPr marL="0" indent="0" algn="l">
              <a:buFont typeface="+mj-lt"/>
              <a:buNone/>
            </a:pPr>
            <a:endParaRPr lang="de-DE" b="0" i="0" u="none" strike="noStrike" dirty="0">
              <a:solidFill>
                <a:srgbClr val="E6EDF3"/>
              </a:solidFill>
              <a:effectLst/>
              <a:latin typeface="+mj-lt"/>
            </a:endParaRPr>
          </a:p>
          <a:p>
            <a:pPr marL="0" marR="0" lvl="0" indent="0" algn="l" defTabSz="914400" eaLnBrk="1" fontAlgn="auto" latinLnBrk="0" hangingPunct="1">
              <a:lnSpc>
                <a:spcPct val="100000"/>
              </a:lnSpc>
              <a:spcBef>
                <a:spcPts val="0"/>
              </a:spcBef>
              <a:spcAft>
                <a:spcPts val="0"/>
              </a:spcAft>
              <a:buClrTx/>
              <a:buSzTx/>
              <a:buFont typeface="+mj-lt"/>
              <a:buNone/>
              <a:tabLst/>
              <a:defRPr/>
            </a:pPr>
            <a:r>
              <a:rPr lang="de-DE" b="0" dirty="0" err="1">
                <a:latin typeface="+mj-lt"/>
              </a:rPr>
              <a:t>Fallback</a:t>
            </a:r>
            <a:r>
              <a:rPr lang="de-DE" b="0" dirty="0">
                <a:latin typeface="+mj-lt"/>
              </a:rPr>
              <a:t> - Try Catch Methoden mit Hinweisen</a:t>
            </a:r>
          </a:p>
          <a:p>
            <a:pPr marL="0" indent="0" algn="l">
              <a:buFont typeface="+mj-lt"/>
              <a:buNone/>
            </a:pPr>
            <a:r>
              <a:rPr lang="de-DE" b="0" i="0" u="none" strike="noStrike" dirty="0">
                <a:solidFill>
                  <a:srgbClr val="E6EDF3"/>
                </a:solidFill>
                <a:effectLst/>
                <a:latin typeface="+mj-lt"/>
              </a:rPr>
              <a:t>Catch von bestimmten bestimmten </a:t>
            </a:r>
            <a:r>
              <a:rPr lang="de-DE" b="0" i="0" u="none" strike="noStrike" dirty="0" err="1">
                <a:solidFill>
                  <a:srgbClr val="E6EDF3"/>
                </a:solidFill>
                <a:effectLst/>
                <a:latin typeface="+mj-lt"/>
              </a:rPr>
              <a:t>Exceptions</a:t>
            </a:r>
            <a:r>
              <a:rPr lang="de-DE" b="0" i="0" u="none" strike="noStrike" dirty="0">
                <a:solidFill>
                  <a:srgbClr val="E6EDF3"/>
                </a:solidFill>
                <a:effectLst/>
                <a:latin typeface="+mj-lt"/>
              </a:rPr>
              <a:t> (https://</a:t>
            </a:r>
            <a:r>
              <a:rPr lang="de-DE" b="0" i="0" u="none" strike="noStrike" dirty="0" err="1">
                <a:solidFill>
                  <a:srgbClr val="E6EDF3"/>
                </a:solidFill>
                <a:effectLst/>
                <a:latin typeface="+mj-lt"/>
              </a:rPr>
              <a:t>github.com</a:t>
            </a:r>
            <a:r>
              <a:rPr lang="de-DE" b="0" i="0" u="none" strike="noStrike" dirty="0">
                <a:solidFill>
                  <a:srgbClr val="E6EDF3"/>
                </a:solidFill>
                <a:effectLst/>
                <a:latin typeface="+mj-lt"/>
              </a:rPr>
              <a:t>/</a:t>
            </a:r>
            <a:r>
              <a:rPr lang="de-DE" b="0" i="0" u="none" strike="noStrike" dirty="0" err="1">
                <a:solidFill>
                  <a:srgbClr val="E6EDF3"/>
                </a:solidFill>
                <a:effectLst/>
                <a:latin typeface="+mj-lt"/>
              </a:rPr>
              <a:t>raziel-razmattaz</a:t>
            </a:r>
            <a:r>
              <a:rPr lang="de-DE" b="0" i="0" u="none" strike="noStrike" dirty="0">
                <a:solidFill>
                  <a:srgbClr val="E6EDF3"/>
                </a:solidFill>
                <a:effectLst/>
                <a:latin typeface="+mj-lt"/>
              </a:rPr>
              <a:t>/EPWS2324EngelHatzkeBreidbach/</a:t>
            </a:r>
            <a:r>
              <a:rPr lang="de-DE" b="0" i="0" u="none" strike="noStrike" dirty="0" err="1">
                <a:solidFill>
                  <a:srgbClr val="E6EDF3"/>
                </a:solidFill>
                <a:effectLst/>
                <a:latin typeface="+mj-lt"/>
              </a:rPr>
              <a:t>blob</a:t>
            </a:r>
            <a:r>
              <a:rPr lang="de-DE" b="0" i="0" u="none" strike="noStrike" dirty="0">
                <a:solidFill>
                  <a:srgbClr val="E6EDF3"/>
                </a:solidFill>
                <a:effectLst/>
                <a:latin typeface="+mj-lt"/>
              </a:rPr>
              <a:t>/</a:t>
            </a:r>
            <a:r>
              <a:rPr lang="de-DE" b="0" i="0" u="none" strike="noStrike" dirty="0" err="1">
                <a:solidFill>
                  <a:srgbClr val="E6EDF3"/>
                </a:solidFill>
                <a:effectLst/>
                <a:latin typeface="+mj-lt"/>
              </a:rPr>
              <a:t>main</a:t>
            </a:r>
            <a:r>
              <a:rPr lang="de-DE" b="0" i="0" u="none" strike="noStrike" dirty="0">
                <a:solidFill>
                  <a:srgbClr val="E6EDF3"/>
                </a:solidFill>
                <a:effectLst/>
                <a:latin typeface="+mj-lt"/>
              </a:rPr>
              <a:t>/PoC/poc1.js)</a:t>
            </a:r>
          </a:p>
          <a:p>
            <a:pPr marL="0" indent="0" algn="l">
              <a:buFont typeface="+mj-lt"/>
              <a:buNone/>
            </a:pPr>
            <a:r>
              <a:rPr lang="de-DE" b="0" i="0" u="none" strike="noStrike" dirty="0">
                <a:solidFill>
                  <a:srgbClr val="E6EDF3"/>
                </a:solidFill>
                <a:effectLst/>
                <a:latin typeface="+mj-lt"/>
              </a:rPr>
              <a:t>HTML Datei(https://</a:t>
            </a:r>
            <a:r>
              <a:rPr lang="de-DE" b="0" i="0" u="none" strike="noStrike" dirty="0" err="1">
                <a:solidFill>
                  <a:srgbClr val="E6EDF3"/>
                </a:solidFill>
                <a:effectLst/>
                <a:latin typeface="+mj-lt"/>
              </a:rPr>
              <a:t>github.com</a:t>
            </a:r>
            <a:r>
              <a:rPr lang="de-DE" b="0" i="0" u="none" strike="noStrike" dirty="0">
                <a:solidFill>
                  <a:srgbClr val="E6EDF3"/>
                </a:solidFill>
                <a:effectLst/>
                <a:latin typeface="+mj-lt"/>
              </a:rPr>
              <a:t>/</a:t>
            </a:r>
            <a:r>
              <a:rPr lang="de-DE" b="0" i="0" u="none" strike="noStrike" dirty="0" err="1">
                <a:solidFill>
                  <a:srgbClr val="E6EDF3"/>
                </a:solidFill>
                <a:effectLst/>
                <a:latin typeface="+mj-lt"/>
              </a:rPr>
              <a:t>raziel-razmattaz</a:t>
            </a:r>
            <a:r>
              <a:rPr lang="de-DE" b="0" i="0" u="none" strike="noStrike" dirty="0">
                <a:solidFill>
                  <a:srgbClr val="E6EDF3"/>
                </a:solidFill>
                <a:effectLst/>
                <a:latin typeface="+mj-lt"/>
              </a:rPr>
              <a:t>/EPWS2324EngelHatzkeBreidbach/</a:t>
            </a:r>
            <a:r>
              <a:rPr lang="de-DE" b="0" i="0" u="none" strike="noStrike" dirty="0" err="1">
                <a:solidFill>
                  <a:srgbClr val="E6EDF3"/>
                </a:solidFill>
                <a:effectLst/>
                <a:latin typeface="+mj-lt"/>
              </a:rPr>
              <a:t>blob</a:t>
            </a:r>
            <a:r>
              <a:rPr lang="de-DE" b="0" i="0" u="none" strike="noStrike" dirty="0">
                <a:solidFill>
                  <a:srgbClr val="E6EDF3"/>
                </a:solidFill>
                <a:effectLst/>
                <a:latin typeface="+mj-lt"/>
              </a:rPr>
              <a:t>/</a:t>
            </a:r>
            <a:r>
              <a:rPr lang="de-DE" b="0" i="0" u="none" strike="noStrike" dirty="0" err="1">
                <a:solidFill>
                  <a:srgbClr val="E6EDF3"/>
                </a:solidFill>
                <a:effectLst/>
                <a:latin typeface="+mj-lt"/>
              </a:rPr>
              <a:t>main</a:t>
            </a:r>
            <a:r>
              <a:rPr lang="de-DE" b="0" i="0" u="none" strike="noStrike" dirty="0">
                <a:solidFill>
                  <a:srgbClr val="E6EDF3"/>
                </a:solidFill>
                <a:effectLst/>
                <a:latin typeface="+mj-lt"/>
              </a:rPr>
              <a:t>/PoC/</a:t>
            </a:r>
            <a:r>
              <a:rPr lang="de-DE" b="0" i="0" u="none" strike="noStrike" dirty="0" err="1">
                <a:solidFill>
                  <a:srgbClr val="E6EDF3"/>
                </a:solidFill>
                <a:effectLst/>
                <a:latin typeface="+mj-lt"/>
              </a:rPr>
              <a:t>index.html</a:t>
            </a:r>
            <a:r>
              <a:rPr lang="de-DE" b="0" i="0" u="none" strike="noStrike" dirty="0">
                <a:solidFill>
                  <a:srgbClr val="E6EDF3"/>
                </a:solidFill>
                <a:effectLst/>
                <a:latin typeface="+mj-lt"/>
              </a:rPr>
              <a:t>)</a:t>
            </a:r>
          </a:p>
          <a:p>
            <a:pPr marL="0" indent="0" algn="l">
              <a:buFont typeface="+mj-lt"/>
              <a:buNone/>
            </a:pPr>
            <a:endParaRPr lang="de-DE" b="0" i="0" u="none" strike="noStrike" dirty="0">
              <a:solidFill>
                <a:srgbClr val="E6EDF3"/>
              </a:solidFill>
              <a:effectLst/>
              <a:latin typeface="+mj-lt"/>
            </a:endParaRPr>
          </a:p>
          <a:p>
            <a:endParaRPr lang="de-DE" b="0" dirty="0">
              <a:latin typeface="+mj-lt"/>
            </a:endParaRPr>
          </a:p>
          <a:p>
            <a:endParaRPr lang="en-DE" b="0" dirty="0">
              <a:latin typeface="+mj-lt"/>
            </a:endParaRPr>
          </a:p>
        </p:txBody>
      </p:sp>
      <p:sp>
        <p:nvSpPr>
          <p:cNvPr id="4" name="Datumsplatzhalter 3"/>
          <p:cNvSpPr>
            <a:spLocks noGrp="1"/>
          </p:cNvSpPr>
          <p:nvPr>
            <p:ph type="dt" idx="1"/>
          </p:nvPr>
        </p:nvSpPr>
        <p:spPr/>
        <p:txBody>
          <a:bodyPr/>
          <a:lstStyle/>
          <a:p>
            <a:fld id="{DCEF5463-515D-477E-83E7-6978B41C814C}" type="datetime8">
              <a:rPr lang="en-DE" smtClean="0"/>
              <a:t>19/01/2024 00:21</a:t>
            </a:fld>
            <a:endParaRPr lang="en-DE"/>
          </a:p>
        </p:txBody>
      </p:sp>
      <p:sp>
        <p:nvSpPr>
          <p:cNvPr id="5" name="Foliennummernplatzhalter 4"/>
          <p:cNvSpPr>
            <a:spLocks noGrp="1"/>
          </p:cNvSpPr>
          <p:nvPr>
            <p:ph type="sldNum" sz="quarter" idx="5"/>
          </p:nvPr>
        </p:nvSpPr>
        <p:spPr/>
        <p:txBody>
          <a:bodyPr/>
          <a:lstStyle/>
          <a:p>
            <a:fld id="{54E84FF0-BEB9-BDB9-F750-48EC011E011D}" type="slidenum">
              <a:rPr lang="de-DE" smtClean="0"/>
              <a:t>12</a:t>
            </a:fld>
            <a:endParaRPr lang="de-DE"/>
          </a:p>
        </p:txBody>
      </p:sp>
    </p:spTree>
    <p:extLst>
      <p:ext uri="{BB962C8B-B14F-4D97-AF65-F5344CB8AC3E}">
        <p14:creationId xmlns:p14="http://schemas.microsoft.com/office/powerpoint/2010/main" val="510973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18569-C605-2BF6-CF45-FB848E66C20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93B258D-D29F-D2D8-87AD-CA7E5DCEBF4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E88C82E-E622-DCBA-1CC3-DFD8DDC6BA46}"/>
              </a:ext>
            </a:extLst>
          </p:cNvPr>
          <p:cNvSpPr>
            <a:spLocks noGrp="1"/>
          </p:cNvSpPr>
          <p:nvPr>
            <p:ph type="body" idx="1"/>
          </p:nvPr>
        </p:nvSpPr>
        <p:spPr/>
        <p:txBody>
          <a:bodyPr/>
          <a:lstStyle/>
          <a:p>
            <a:r>
              <a:rPr lang="de-DE" dirty="0"/>
              <a:t>-Machbarkeit, im </a:t>
            </a:r>
            <a:r>
              <a:rPr lang="de-DE" dirty="0" err="1"/>
              <a:t>local</a:t>
            </a:r>
            <a:r>
              <a:rPr lang="de-DE" dirty="0"/>
              <a:t> Storage können Speicherpunkte gespeichert und aufgerufen werden, sofern der Browser dies erlaubt</a:t>
            </a:r>
          </a:p>
          <a:p>
            <a:r>
              <a:rPr lang="de-DE" dirty="0"/>
              <a:t>-Aufruf des Liveservers durch die Adresse http://127.0.0.1:8080</a:t>
            </a:r>
          </a:p>
          <a:p>
            <a:r>
              <a:rPr lang="de-DE" dirty="0"/>
              <a:t>-Seite Untersuchen -&gt; Konsole</a:t>
            </a:r>
          </a:p>
          <a:p>
            <a:r>
              <a:rPr lang="de-DE" dirty="0"/>
              <a:t>4. Try catch Speicherpunkt setzen (Bild oben rechts)</a:t>
            </a:r>
          </a:p>
          <a:p>
            <a:endParaRPr lang="en-DE" dirty="0"/>
          </a:p>
        </p:txBody>
      </p:sp>
      <p:sp>
        <p:nvSpPr>
          <p:cNvPr id="4" name="Datumsplatzhalter 3">
            <a:extLst>
              <a:ext uri="{FF2B5EF4-FFF2-40B4-BE49-F238E27FC236}">
                <a16:creationId xmlns:a16="http://schemas.microsoft.com/office/drawing/2014/main" id="{3B2C2032-3F24-108B-2EFB-D8FAFD08F1DC}"/>
              </a:ext>
            </a:extLst>
          </p:cNvPr>
          <p:cNvSpPr>
            <a:spLocks noGrp="1"/>
          </p:cNvSpPr>
          <p:nvPr>
            <p:ph type="dt" idx="1"/>
          </p:nvPr>
        </p:nvSpPr>
        <p:spPr/>
        <p:txBody>
          <a:bodyPr/>
          <a:lstStyle/>
          <a:p>
            <a:fld id="{C2986D15-9479-419F-90A1-AFA3706D4F4B}" type="datetime8">
              <a:rPr lang="en-DE" smtClean="0"/>
              <a:t>19/01/2024 00:21</a:t>
            </a:fld>
            <a:endParaRPr lang="en-DE"/>
          </a:p>
        </p:txBody>
      </p:sp>
      <p:sp>
        <p:nvSpPr>
          <p:cNvPr id="5" name="Foliennummernplatzhalter 4">
            <a:extLst>
              <a:ext uri="{FF2B5EF4-FFF2-40B4-BE49-F238E27FC236}">
                <a16:creationId xmlns:a16="http://schemas.microsoft.com/office/drawing/2014/main" id="{F05CABA9-C94A-B3CA-749E-9081B855F9B7}"/>
              </a:ext>
            </a:extLst>
          </p:cNvPr>
          <p:cNvSpPr>
            <a:spLocks noGrp="1"/>
          </p:cNvSpPr>
          <p:nvPr>
            <p:ph type="sldNum" sz="quarter" idx="5"/>
          </p:nvPr>
        </p:nvSpPr>
        <p:spPr/>
        <p:txBody>
          <a:bodyPr/>
          <a:lstStyle/>
          <a:p>
            <a:fld id="{54E84FF0-BEB9-BDB9-F750-48EC011E011D}" type="slidenum">
              <a:rPr lang="de-DE" smtClean="0"/>
              <a:t>13</a:t>
            </a:fld>
            <a:endParaRPr lang="de-DE"/>
          </a:p>
        </p:txBody>
      </p:sp>
    </p:spTree>
    <p:extLst>
      <p:ext uri="{BB962C8B-B14F-4D97-AF65-F5344CB8AC3E}">
        <p14:creationId xmlns:p14="http://schemas.microsoft.com/office/powerpoint/2010/main" val="2708766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04A2A-D06F-66CB-917E-00DB68E41DA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5463751-4AF5-CA04-9A6E-08E6B8CF271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53724F4-2DAB-9177-00F4-CD7461F415BE}"/>
              </a:ext>
            </a:extLst>
          </p:cNvPr>
          <p:cNvSpPr>
            <a:spLocks noGrp="1"/>
          </p:cNvSpPr>
          <p:nvPr>
            <p:ph type="body" idx="1"/>
          </p:nvPr>
        </p:nvSpPr>
        <p:spPr/>
        <p:txBody>
          <a:bodyPr/>
          <a:lstStyle/>
          <a:p>
            <a:r>
              <a:rPr lang="de-DE" dirty="0"/>
              <a:t>1. &amp; 2.Initia </a:t>
            </a:r>
            <a:r>
              <a:rPr lang="de-DE" dirty="0" err="1"/>
              <a:t>lisierung</a:t>
            </a:r>
            <a:r>
              <a:rPr lang="de-DE" dirty="0"/>
              <a:t> des </a:t>
            </a:r>
            <a:r>
              <a:rPr lang="de-DE" dirty="0" err="1"/>
              <a:t>LocalStorages</a:t>
            </a:r>
            <a:r>
              <a:rPr lang="de-DE" dirty="0"/>
              <a:t> und Überprüfung der </a:t>
            </a:r>
            <a:r>
              <a:rPr lang="de-DE" dirty="0" err="1"/>
              <a:t>Verüfbarkeit</a:t>
            </a:r>
            <a:r>
              <a:rPr lang="de-DE" dirty="0"/>
              <a:t>.</a:t>
            </a:r>
          </a:p>
          <a:p>
            <a:r>
              <a:rPr lang="de-DE" dirty="0"/>
              <a:t>3. Catch </a:t>
            </a:r>
            <a:r>
              <a:rPr lang="de-DE" dirty="0" err="1"/>
              <a:t>QuotaExceedederror</a:t>
            </a:r>
            <a:r>
              <a:rPr lang="de-DE" dirty="0"/>
              <a:t> -&gt; Speicherplatz</a:t>
            </a:r>
          </a:p>
          <a:p>
            <a:endParaRPr lang="de-DE" dirty="0"/>
          </a:p>
          <a:p>
            <a:r>
              <a:rPr lang="de-DE" dirty="0">
                <a:sym typeface="Wingdings" pitchFamily="2" charset="2"/>
              </a:rPr>
              <a:t> Demonstrieren?</a:t>
            </a:r>
            <a:endParaRPr lang="de-DE" dirty="0"/>
          </a:p>
          <a:p>
            <a:endParaRPr lang="en-DE" dirty="0"/>
          </a:p>
        </p:txBody>
      </p:sp>
      <p:sp>
        <p:nvSpPr>
          <p:cNvPr id="4" name="Datumsplatzhalter 3">
            <a:extLst>
              <a:ext uri="{FF2B5EF4-FFF2-40B4-BE49-F238E27FC236}">
                <a16:creationId xmlns:a16="http://schemas.microsoft.com/office/drawing/2014/main" id="{0AC344AA-33E6-70EE-8629-47D2A69E7A2D}"/>
              </a:ext>
            </a:extLst>
          </p:cNvPr>
          <p:cNvSpPr>
            <a:spLocks noGrp="1"/>
          </p:cNvSpPr>
          <p:nvPr>
            <p:ph type="dt" idx="1"/>
          </p:nvPr>
        </p:nvSpPr>
        <p:spPr/>
        <p:txBody>
          <a:bodyPr/>
          <a:lstStyle/>
          <a:p>
            <a:fld id="{6AB2DDCE-7FAA-47B0-842F-C1F07332A8F4}" type="datetime8">
              <a:rPr lang="en-DE" smtClean="0"/>
              <a:t>19/01/2024 00:21</a:t>
            </a:fld>
            <a:endParaRPr lang="en-DE"/>
          </a:p>
        </p:txBody>
      </p:sp>
      <p:sp>
        <p:nvSpPr>
          <p:cNvPr id="5" name="Foliennummernplatzhalter 4">
            <a:extLst>
              <a:ext uri="{FF2B5EF4-FFF2-40B4-BE49-F238E27FC236}">
                <a16:creationId xmlns:a16="http://schemas.microsoft.com/office/drawing/2014/main" id="{5F48FBF6-A124-23B5-64F0-54FC55A58EBB}"/>
              </a:ext>
            </a:extLst>
          </p:cNvPr>
          <p:cNvSpPr>
            <a:spLocks noGrp="1"/>
          </p:cNvSpPr>
          <p:nvPr>
            <p:ph type="sldNum" sz="quarter" idx="5"/>
          </p:nvPr>
        </p:nvSpPr>
        <p:spPr/>
        <p:txBody>
          <a:bodyPr/>
          <a:lstStyle/>
          <a:p>
            <a:fld id="{54E84FF0-BEB9-BDB9-F750-48EC011E011D}" type="slidenum">
              <a:rPr lang="de-DE" smtClean="0"/>
              <a:t>14</a:t>
            </a:fld>
            <a:endParaRPr lang="de-DE"/>
          </a:p>
        </p:txBody>
      </p:sp>
    </p:spTree>
    <p:extLst>
      <p:ext uri="{BB962C8B-B14F-4D97-AF65-F5344CB8AC3E}">
        <p14:creationId xmlns:p14="http://schemas.microsoft.com/office/powerpoint/2010/main" val="2568288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D5E2E-0244-1AD2-8F04-4BF0BE2D29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D59B0BE-60A8-8DBC-832A-EC9B3F64BB7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C932B04-D15D-1B0F-633F-B5CDDE1D2129}"/>
              </a:ext>
            </a:extLst>
          </p:cNvPr>
          <p:cNvSpPr>
            <a:spLocks noGrp="1"/>
          </p:cNvSpPr>
          <p:nvPr>
            <p:ph type="body" idx="1"/>
          </p:nvPr>
        </p:nvSpPr>
        <p:spPr/>
        <p:txBody>
          <a:bodyPr/>
          <a:lstStyle/>
          <a:p>
            <a:r>
              <a:rPr lang="de-DE" b="0" dirty="0">
                <a:latin typeface="+mj-lt"/>
              </a:rPr>
              <a:t>Sektion wird als </a:t>
            </a:r>
            <a:r>
              <a:rPr lang="de-DE" b="0" i="0" u="none" strike="noStrike" dirty="0">
                <a:solidFill>
                  <a:srgbClr val="D1D5DB"/>
                </a:solidFill>
                <a:effectLst/>
                <a:latin typeface="+mj-lt"/>
              </a:rPr>
              <a:t>JSON-Datenstruktur mit Objekten gespeichert. -&gt; Einfachheit und leichte Lesbarkeit (siehe hier</a:t>
            </a:r>
            <a:r>
              <a:rPr lang="de-DE" b="0" i="0" u="none" strike="noStrike" dirty="0">
                <a:solidFill>
                  <a:srgbClr val="D1D5DB"/>
                </a:solidFill>
                <a:effectLst/>
                <a:latin typeface="+mj-lt"/>
                <a:sym typeface="Wingdings" pitchFamily="2" charset="2"/>
              </a:rPr>
              <a:t>:</a:t>
            </a:r>
            <a:r>
              <a:rPr lang="de-DE" b="0" i="0" u="sng" strike="noStrike" dirty="0">
                <a:solidFill>
                  <a:srgbClr val="D1D5DB"/>
                </a:solidFill>
                <a:effectLst/>
                <a:latin typeface="+mj-lt"/>
                <a:sym typeface="Wingdings" pitchFamily="2" charset="2"/>
              </a:rPr>
              <a:t> https://</a:t>
            </a:r>
            <a:r>
              <a:rPr lang="de-DE" b="0" i="0" u="sng" strike="noStrike" dirty="0" err="1">
                <a:solidFill>
                  <a:srgbClr val="D1D5DB"/>
                </a:solidFill>
                <a:effectLst/>
                <a:latin typeface="+mj-lt"/>
                <a:sym typeface="Wingdings" pitchFamily="2" charset="2"/>
              </a:rPr>
              <a:t>github.com</a:t>
            </a:r>
            <a:r>
              <a:rPr lang="de-DE" b="0" i="0" u="sng" strike="noStrike" dirty="0">
                <a:solidFill>
                  <a:srgbClr val="D1D5DB"/>
                </a:solidFill>
                <a:effectLst/>
                <a:latin typeface="+mj-lt"/>
                <a:sym typeface="Wingdings" pitchFamily="2" charset="2"/>
              </a:rPr>
              <a:t>/</a:t>
            </a:r>
            <a:r>
              <a:rPr lang="de-DE" b="0" i="0" u="sng" strike="noStrike" dirty="0" err="1">
                <a:solidFill>
                  <a:srgbClr val="D1D5DB"/>
                </a:solidFill>
                <a:effectLst/>
                <a:latin typeface="+mj-lt"/>
                <a:sym typeface="Wingdings" pitchFamily="2" charset="2"/>
              </a:rPr>
              <a:t>raziel-razmattaz</a:t>
            </a:r>
            <a:r>
              <a:rPr lang="de-DE" b="0" i="0" u="sng" strike="noStrike" dirty="0">
                <a:solidFill>
                  <a:srgbClr val="D1D5DB"/>
                </a:solidFill>
                <a:effectLst/>
                <a:latin typeface="+mj-lt"/>
                <a:sym typeface="Wingdings" pitchFamily="2" charset="2"/>
              </a:rPr>
              <a:t>/EPWS2324EngelHatzkeBreidbach/</a:t>
            </a:r>
            <a:r>
              <a:rPr lang="de-DE" b="0" i="0" u="sng" strike="noStrike" dirty="0" err="1">
                <a:solidFill>
                  <a:srgbClr val="D1D5DB"/>
                </a:solidFill>
                <a:effectLst/>
                <a:latin typeface="+mj-lt"/>
                <a:sym typeface="Wingdings" pitchFamily="2" charset="2"/>
              </a:rPr>
              <a:t>blob</a:t>
            </a:r>
            <a:r>
              <a:rPr lang="de-DE" b="0" i="0" u="sng" strike="noStrike" dirty="0">
                <a:solidFill>
                  <a:srgbClr val="D1D5DB"/>
                </a:solidFill>
                <a:effectLst/>
                <a:latin typeface="+mj-lt"/>
                <a:sym typeface="Wingdings" pitchFamily="2" charset="2"/>
              </a:rPr>
              <a:t>/</a:t>
            </a:r>
            <a:r>
              <a:rPr lang="de-DE" b="0" i="0" u="sng" strike="noStrike" dirty="0" err="1">
                <a:solidFill>
                  <a:srgbClr val="D1D5DB"/>
                </a:solidFill>
                <a:effectLst/>
                <a:latin typeface="+mj-lt"/>
                <a:sym typeface="Wingdings" pitchFamily="2" charset="2"/>
              </a:rPr>
              <a:t>main</a:t>
            </a:r>
            <a:r>
              <a:rPr lang="de-DE" b="0" i="0" u="sng" strike="noStrike" dirty="0">
                <a:solidFill>
                  <a:srgbClr val="D1D5DB"/>
                </a:solidFill>
                <a:effectLst/>
                <a:latin typeface="+mj-lt"/>
                <a:sym typeface="Wingdings" pitchFamily="2" charset="2"/>
              </a:rPr>
              <a:t>/</a:t>
            </a:r>
            <a:r>
              <a:rPr lang="de-DE" b="0" i="0" u="sng" strike="noStrike" dirty="0" err="1">
                <a:solidFill>
                  <a:srgbClr val="D1D5DB"/>
                </a:solidFill>
                <a:effectLst/>
                <a:latin typeface="+mj-lt"/>
                <a:sym typeface="Wingdings" pitchFamily="2" charset="2"/>
              </a:rPr>
              <a:t>Artefacts</a:t>
            </a:r>
            <a:r>
              <a:rPr lang="de-DE" b="0" i="0" u="sng" strike="noStrike" dirty="0">
                <a:solidFill>
                  <a:srgbClr val="D1D5DB"/>
                </a:solidFill>
                <a:effectLst/>
                <a:latin typeface="+mj-lt"/>
                <a:sym typeface="Wingdings" pitchFamily="2" charset="2"/>
              </a:rPr>
              <a:t>/</a:t>
            </a:r>
            <a:r>
              <a:rPr lang="de-DE" b="0" i="0" u="sng" strike="noStrike" dirty="0" err="1">
                <a:solidFill>
                  <a:srgbClr val="D1D5DB"/>
                </a:solidFill>
                <a:effectLst/>
                <a:latin typeface="+mj-lt"/>
                <a:sym typeface="Wingdings" pitchFamily="2" charset="2"/>
              </a:rPr>
              <a:t>Datenstruktur.md</a:t>
            </a:r>
            <a:r>
              <a:rPr lang="de-DE" b="0" i="0" u="sng" strike="noStrike" dirty="0">
                <a:solidFill>
                  <a:srgbClr val="D1D5DB"/>
                </a:solidFill>
                <a:effectLst/>
                <a:latin typeface="+mj-lt"/>
                <a:sym typeface="Wingdings" pitchFamily="2" charset="2"/>
              </a:rPr>
              <a:t>)</a:t>
            </a:r>
          </a:p>
          <a:p>
            <a:endParaRPr lang="de-DE" b="0" i="0" u="sng" strike="noStrike" dirty="0">
              <a:solidFill>
                <a:srgbClr val="D1D5DB"/>
              </a:solidFill>
              <a:effectLst/>
              <a:latin typeface="+mj-lt"/>
              <a:sym typeface="Wingdings" pitchFamily="2" charset="2"/>
            </a:endParaRPr>
          </a:p>
          <a:p>
            <a:pPr marL="0" marR="0" lvl="0" indent="0" algn="l" defTabSz="914400" eaLnBrk="1" fontAlgn="auto" latinLnBrk="0" hangingPunct="1">
              <a:lnSpc>
                <a:spcPct val="100000"/>
              </a:lnSpc>
              <a:spcBef>
                <a:spcPts val="0"/>
              </a:spcBef>
              <a:spcAft>
                <a:spcPts val="0"/>
              </a:spcAft>
              <a:buClrTx/>
              <a:buSzTx/>
              <a:buFontTx/>
              <a:buNone/>
              <a:tabLst/>
              <a:defRPr/>
            </a:pPr>
            <a:r>
              <a:rPr lang="de-DE" b="0" i="0" u="none" strike="noStrike" dirty="0">
                <a:solidFill>
                  <a:srgbClr val="D1D5DB"/>
                </a:solidFill>
                <a:effectLst/>
                <a:latin typeface="+mj-lt"/>
              </a:rPr>
              <a:t>Äußere Liste: Die eckigen Klammern [ ... ] definieren eine Liste von Elementen. Die Liste enthält mehrere Objekte, wobei jedes Objekt eine Frage oder einen Textknoten darstellt.</a:t>
            </a:r>
          </a:p>
          <a:p>
            <a:pPr marL="0" marR="0" lvl="0" indent="0" algn="l" defTabSz="914400" eaLnBrk="1" fontAlgn="auto" latinLnBrk="0" hangingPunct="1">
              <a:lnSpc>
                <a:spcPct val="100000"/>
              </a:lnSpc>
              <a:spcBef>
                <a:spcPts val="0"/>
              </a:spcBef>
              <a:spcAft>
                <a:spcPts val="0"/>
              </a:spcAft>
              <a:buClrTx/>
              <a:buSzTx/>
              <a:buFontTx/>
              <a:buNone/>
              <a:tabLst/>
              <a:defRPr/>
            </a:pPr>
            <a:endParaRPr lang="de-DE" b="0" i="0" u="none" strike="noStrike" dirty="0">
              <a:solidFill>
                <a:srgbClr val="D1D5DB"/>
              </a:solidFill>
              <a:effectLst/>
              <a:latin typeface="+mj-lt"/>
            </a:endParaRPr>
          </a:p>
          <a:p>
            <a:pPr algn="l">
              <a:buFont typeface="+mj-lt"/>
              <a:buAutoNum type="arabicPeriod"/>
            </a:pPr>
            <a:r>
              <a:rPr lang="de-DE" b="0" i="0" u="none" strike="noStrike" dirty="0">
                <a:solidFill>
                  <a:srgbClr val="D1D5DB"/>
                </a:solidFill>
                <a:effectLst/>
                <a:latin typeface="+mj-lt"/>
              </a:rPr>
              <a:t>Objekte für Fragen/Textknoten: Jedes Objekt in der Liste, gekennzeichnet durch geschweifte Klammern { ... }, repräsentiert eine Frage oder einen Textknoten. Ein Objekt besteht aus mehreren Schlüssel-Wert-Paaren:</a:t>
            </a:r>
          </a:p>
          <a:p>
            <a:pPr marL="742950" lvl="1" indent="-285750" algn="l">
              <a:buFont typeface="+mj-lt"/>
              <a:buAutoNum type="arabicPeriod"/>
            </a:pPr>
            <a:r>
              <a:rPr lang="de-DE" b="0" i="0" u="none" strike="noStrike" dirty="0" err="1">
                <a:solidFill>
                  <a:srgbClr val="D1D5DB"/>
                </a:solidFill>
                <a:effectLst/>
                <a:latin typeface="+mj-lt"/>
              </a:rPr>
              <a:t>id</a:t>
            </a:r>
            <a:r>
              <a:rPr lang="de-DE" b="0" i="0" u="none" strike="noStrike" dirty="0">
                <a:solidFill>
                  <a:srgbClr val="D1D5DB"/>
                </a:solidFill>
                <a:effectLst/>
                <a:latin typeface="+mj-lt"/>
              </a:rPr>
              <a:t>: Eine eindeutige Kennung für die Frage oder den Textknoten.</a:t>
            </a:r>
          </a:p>
          <a:p>
            <a:pPr marL="742950" lvl="1" indent="-285750" algn="l">
              <a:buFont typeface="+mj-lt"/>
              <a:buAutoNum type="arabicPeriod"/>
            </a:pPr>
            <a:r>
              <a:rPr lang="de-DE" b="0" i="0" u="none" strike="noStrike" dirty="0" err="1">
                <a:solidFill>
                  <a:srgbClr val="D1D5DB"/>
                </a:solidFill>
                <a:effectLst/>
                <a:latin typeface="+mj-lt"/>
              </a:rPr>
              <a:t>text</a:t>
            </a:r>
            <a:r>
              <a:rPr lang="de-DE" b="0" i="0" u="none" strike="noStrike" dirty="0">
                <a:solidFill>
                  <a:srgbClr val="D1D5DB"/>
                </a:solidFill>
                <a:effectLst/>
                <a:latin typeface="+mj-lt"/>
              </a:rPr>
              <a:t>: Der Text der Frage oder Aussage.</a:t>
            </a:r>
          </a:p>
          <a:p>
            <a:pPr marL="742950" lvl="1" indent="-285750" algn="l">
              <a:buFont typeface="+mj-lt"/>
              <a:buAutoNum type="arabicPeriod"/>
            </a:pPr>
            <a:r>
              <a:rPr lang="de-DE" b="0" i="0" u="none" strike="noStrike" dirty="0" err="1">
                <a:solidFill>
                  <a:srgbClr val="D1D5DB"/>
                </a:solidFill>
                <a:effectLst/>
                <a:latin typeface="+mj-lt"/>
              </a:rPr>
              <a:t>options</a:t>
            </a:r>
            <a:r>
              <a:rPr lang="de-DE" b="0" i="0" u="none" strike="noStrike" dirty="0">
                <a:solidFill>
                  <a:srgbClr val="D1D5DB"/>
                </a:solidFill>
                <a:effectLst/>
                <a:latin typeface="+mj-lt"/>
              </a:rPr>
              <a:t>: Eine Liste von Optionen, die der Benutzer auswählen kann. Jede Option ist selbst ein Objekt mit eigenen Schlüssel-Wert-Paaren:</a:t>
            </a:r>
          </a:p>
          <a:p>
            <a:pPr marL="742950" lvl="1" indent="-285750" algn="l">
              <a:buFont typeface="+mj-lt"/>
              <a:buAutoNum type="arabicPeriod"/>
            </a:pPr>
            <a:r>
              <a:rPr lang="de-DE" b="0" i="0" u="none" strike="noStrike" dirty="0" err="1">
                <a:solidFill>
                  <a:srgbClr val="D1D5DB"/>
                </a:solidFill>
                <a:effectLst/>
                <a:latin typeface="+mj-lt"/>
              </a:rPr>
              <a:t>text</a:t>
            </a:r>
            <a:r>
              <a:rPr lang="de-DE" b="0" i="0" u="none" strike="noStrike" dirty="0">
                <a:solidFill>
                  <a:srgbClr val="D1D5DB"/>
                </a:solidFill>
                <a:effectLst/>
                <a:latin typeface="+mj-lt"/>
              </a:rPr>
              <a:t>: Der Text der Option, der angezeigt wird.</a:t>
            </a:r>
          </a:p>
          <a:p>
            <a:pPr marL="742950" lvl="1" indent="-285750" algn="l">
              <a:buFont typeface="+mj-lt"/>
              <a:buAutoNum type="arabicPeriod"/>
            </a:pPr>
            <a:r>
              <a:rPr lang="de-DE" b="0" i="0" u="none" strike="noStrike" dirty="0" err="1">
                <a:solidFill>
                  <a:srgbClr val="D1D5DB"/>
                </a:solidFill>
                <a:effectLst/>
                <a:latin typeface="+mj-lt"/>
              </a:rPr>
              <a:t>setState</a:t>
            </a:r>
            <a:r>
              <a:rPr lang="de-DE" b="0" i="0" u="none" strike="noStrike" dirty="0">
                <a:solidFill>
                  <a:srgbClr val="D1D5DB"/>
                </a:solidFill>
                <a:effectLst/>
                <a:latin typeface="+mj-lt"/>
              </a:rPr>
              <a:t>: (Optional) Ändert den Zustand basierend auf der Auswahl des Benutzers.</a:t>
            </a:r>
          </a:p>
          <a:p>
            <a:pPr marL="742950" lvl="1" indent="-285750" algn="l">
              <a:buFont typeface="+mj-lt"/>
              <a:buAutoNum type="arabicPeriod"/>
            </a:pPr>
            <a:r>
              <a:rPr lang="de-DE" b="0" i="0" u="none" strike="noStrike" dirty="0" err="1">
                <a:solidFill>
                  <a:srgbClr val="D1D5DB"/>
                </a:solidFill>
                <a:effectLst/>
                <a:latin typeface="+mj-lt"/>
              </a:rPr>
              <a:t>showIf</a:t>
            </a:r>
            <a:r>
              <a:rPr lang="de-DE" b="0" i="0" u="none" strike="noStrike" dirty="0">
                <a:solidFill>
                  <a:srgbClr val="D1D5DB"/>
                </a:solidFill>
                <a:effectLst/>
                <a:latin typeface="+mj-lt"/>
              </a:rPr>
              <a:t>: (Optional) Bedingung, unter der diese Option angezeigt wird.</a:t>
            </a:r>
          </a:p>
          <a:p>
            <a:pPr marL="742950" lvl="1" indent="-285750" algn="l">
              <a:buFont typeface="+mj-lt"/>
              <a:buAutoNum type="arabicPeriod"/>
            </a:pPr>
            <a:r>
              <a:rPr lang="de-DE" b="0" i="0" u="none" strike="noStrike" dirty="0" err="1">
                <a:solidFill>
                  <a:srgbClr val="D1D5DB"/>
                </a:solidFill>
                <a:effectLst/>
                <a:latin typeface="+mj-lt"/>
              </a:rPr>
              <a:t>nextText</a:t>
            </a:r>
            <a:r>
              <a:rPr lang="de-DE" b="0" i="0" u="none" strike="noStrike" dirty="0">
                <a:solidFill>
                  <a:srgbClr val="D1D5DB"/>
                </a:solidFill>
                <a:effectLst/>
                <a:latin typeface="+mj-lt"/>
              </a:rPr>
              <a:t>: Gibt an, welcher Textknoten als nächstes folgt, wenn diese Option gewählt wird.</a:t>
            </a:r>
          </a:p>
          <a:p>
            <a:pPr marL="742950" lvl="1" indent="-285750" algn="l">
              <a:buFont typeface="+mj-lt"/>
              <a:buAutoNum type="arabicPeriod"/>
            </a:pPr>
            <a:r>
              <a:rPr lang="de-DE" b="0" i="0" u="none" strike="noStrike" dirty="0" err="1">
                <a:solidFill>
                  <a:srgbClr val="D1D5DB"/>
                </a:solidFill>
                <a:effectLst/>
                <a:latin typeface="+mj-lt"/>
              </a:rPr>
              <a:t>functionName</a:t>
            </a:r>
            <a:r>
              <a:rPr lang="de-DE" b="0" i="0" u="none" strike="noStrike" dirty="0">
                <a:solidFill>
                  <a:srgbClr val="D1D5DB"/>
                </a:solidFill>
                <a:effectLst/>
                <a:latin typeface="+mj-lt"/>
              </a:rPr>
              <a:t>: Der Name der Funktion, die aufgerufen werden soll, wenn diese Option gewählt wird.</a:t>
            </a:r>
          </a:p>
          <a:p>
            <a:pPr marL="0" marR="0" lvl="0" indent="0" algn="l" defTabSz="914400" eaLnBrk="1" fontAlgn="auto" latinLnBrk="0" hangingPunct="1">
              <a:lnSpc>
                <a:spcPct val="100000"/>
              </a:lnSpc>
              <a:spcBef>
                <a:spcPts val="0"/>
              </a:spcBef>
              <a:spcAft>
                <a:spcPts val="0"/>
              </a:spcAft>
              <a:buClrTx/>
              <a:buSzTx/>
              <a:buFontTx/>
              <a:buNone/>
              <a:tabLst/>
              <a:defRPr/>
            </a:pPr>
            <a:endParaRPr lang="de-DE" b="0" i="0" u="none" strike="noStrike" dirty="0">
              <a:solidFill>
                <a:srgbClr val="D1D5DB"/>
              </a:solidFill>
              <a:effectLst/>
              <a:latin typeface="+mj-lt"/>
            </a:endParaRPr>
          </a:p>
          <a:p>
            <a:pPr marL="0" marR="0" lvl="0" indent="0" algn="l" defTabSz="914400" eaLnBrk="1" fontAlgn="auto" latinLnBrk="0" hangingPunct="1">
              <a:lnSpc>
                <a:spcPct val="100000"/>
              </a:lnSpc>
              <a:spcBef>
                <a:spcPts val="0"/>
              </a:spcBef>
              <a:spcAft>
                <a:spcPts val="0"/>
              </a:spcAft>
              <a:buClrTx/>
              <a:buSzTx/>
              <a:buFontTx/>
              <a:buNone/>
              <a:tabLst/>
              <a:defRPr/>
            </a:pPr>
            <a:r>
              <a:rPr lang="de-DE" b="0" i="0" u="none" strike="noStrike" dirty="0">
                <a:solidFill>
                  <a:srgbClr val="D1D5DB"/>
                </a:solidFill>
                <a:effectLst/>
                <a:latin typeface="+mj-lt"/>
              </a:rPr>
              <a:t>Verschachtelung und Bedingungen: In Ihrem Beispiel gibt es Verschachtelungen (wie die </a:t>
            </a:r>
            <a:r>
              <a:rPr lang="de-DE" b="0" i="0" u="none" strike="noStrike" dirty="0" err="1">
                <a:solidFill>
                  <a:srgbClr val="D1D5DB"/>
                </a:solidFill>
                <a:effectLst/>
                <a:latin typeface="+mj-lt"/>
              </a:rPr>
              <a:t>options</a:t>
            </a:r>
            <a:r>
              <a:rPr lang="de-DE" b="0" i="0" u="none" strike="noStrike" dirty="0">
                <a:solidFill>
                  <a:srgbClr val="D1D5DB"/>
                </a:solidFill>
                <a:effectLst/>
                <a:latin typeface="+mj-lt"/>
              </a:rPr>
              <a:t> in jedem Frageobjekt) und bedingte Logik (wie </a:t>
            </a:r>
            <a:r>
              <a:rPr lang="de-DE" b="0" i="0" u="none" strike="noStrike" dirty="0" err="1">
                <a:solidFill>
                  <a:srgbClr val="D1D5DB"/>
                </a:solidFill>
                <a:effectLst/>
                <a:latin typeface="+mj-lt"/>
              </a:rPr>
              <a:t>setState</a:t>
            </a:r>
            <a:r>
              <a:rPr lang="de-DE" b="0" i="0" u="none" strike="noStrike" dirty="0">
                <a:solidFill>
                  <a:srgbClr val="D1D5DB"/>
                </a:solidFill>
                <a:effectLst/>
                <a:latin typeface="+mj-lt"/>
              </a:rPr>
              <a:t> und </a:t>
            </a:r>
            <a:r>
              <a:rPr lang="de-DE" b="0" i="0" u="none" strike="noStrike" dirty="0" err="1">
                <a:solidFill>
                  <a:srgbClr val="D1D5DB"/>
                </a:solidFill>
                <a:effectLst/>
                <a:latin typeface="+mj-lt"/>
              </a:rPr>
              <a:t>showIf</a:t>
            </a:r>
            <a:r>
              <a:rPr lang="de-DE" b="0" i="0" u="none" strike="noStrike" dirty="0">
                <a:solidFill>
                  <a:srgbClr val="D1D5DB"/>
                </a:solidFill>
                <a:effectLst/>
                <a:latin typeface="+mj-lt"/>
              </a:rPr>
              <a:t>). Diese erlauben eine dynamische Interaktion, basierend auf den Benutzerauswahlen.</a:t>
            </a:r>
          </a:p>
          <a:p>
            <a:pPr marL="0" marR="0" lvl="0" indent="0" algn="l" defTabSz="914400" eaLnBrk="1" fontAlgn="auto" latinLnBrk="0" hangingPunct="1">
              <a:lnSpc>
                <a:spcPct val="100000"/>
              </a:lnSpc>
              <a:spcBef>
                <a:spcPts val="0"/>
              </a:spcBef>
              <a:spcAft>
                <a:spcPts val="0"/>
              </a:spcAft>
              <a:buClrTx/>
              <a:buSzTx/>
              <a:buFontTx/>
              <a:buNone/>
              <a:tabLst/>
              <a:defRPr/>
            </a:pPr>
            <a:endParaRPr lang="de-DE" b="0" i="0" u="none" strike="noStrike" dirty="0">
              <a:solidFill>
                <a:srgbClr val="D1D5DB"/>
              </a:solidFill>
              <a:effectLst/>
              <a:latin typeface="+mj-lt"/>
            </a:endParaRPr>
          </a:p>
          <a:p>
            <a:pPr marL="0" marR="0" lvl="0" indent="0" algn="l" defTabSz="914400" eaLnBrk="1" fontAlgn="auto" latinLnBrk="0" hangingPunct="1">
              <a:lnSpc>
                <a:spcPct val="100000"/>
              </a:lnSpc>
              <a:spcBef>
                <a:spcPts val="0"/>
              </a:spcBef>
              <a:spcAft>
                <a:spcPts val="0"/>
              </a:spcAft>
              <a:buClrTx/>
              <a:buSzTx/>
              <a:buFontTx/>
              <a:buNone/>
              <a:tabLst/>
              <a:defRPr/>
            </a:pPr>
            <a:endParaRPr lang="de-DE" b="0" i="0" u="none" strike="noStrike" dirty="0">
              <a:solidFill>
                <a:srgbClr val="D1D5DB"/>
              </a:solidFill>
              <a:effectLst/>
              <a:latin typeface="+mj-lt"/>
            </a:endParaRPr>
          </a:p>
          <a:p>
            <a:endParaRPr lang="de-DE" b="0" i="0" u="none" strike="noStrike" dirty="0">
              <a:solidFill>
                <a:srgbClr val="D1D5DB"/>
              </a:solidFill>
              <a:effectLst/>
              <a:latin typeface="+mj-lt"/>
            </a:endParaRPr>
          </a:p>
          <a:p>
            <a:endParaRPr lang="de-DE" b="0" i="0" u="none" strike="noStrike" dirty="0">
              <a:solidFill>
                <a:srgbClr val="D1D5DB"/>
              </a:solidFill>
              <a:effectLst/>
              <a:latin typeface="+mj-lt"/>
            </a:endParaRPr>
          </a:p>
          <a:p>
            <a:endParaRPr lang="en-DE" b="0" dirty="0">
              <a:latin typeface="+mj-lt"/>
            </a:endParaRPr>
          </a:p>
        </p:txBody>
      </p:sp>
      <p:sp>
        <p:nvSpPr>
          <p:cNvPr id="4" name="Datumsplatzhalter 3">
            <a:extLst>
              <a:ext uri="{FF2B5EF4-FFF2-40B4-BE49-F238E27FC236}">
                <a16:creationId xmlns:a16="http://schemas.microsoft.com/office/drawing/2014/main" id="{B8E3C07D-68F7-0039-2A06-6F218A55DE54}"/>
              </a:ext>
            </a:extLst>
          </p:cNvPr>
          <p:cNvSpPr>
            <a:spLocks noGrp="1"/>
          </p:cNvSpPr>
          <p:nvPr>
            <p:ph type="dt" idx="1"/>
          </p:nvPr>
        </p:nvSpPr>
        <p:spPr/>
        <p:txBody>
          <a:bodyPr/>
          <a:lstStyle/>
          <a:p>
            <a:fld id="{08FC7C10-5EAF-403A-B442-A9199DC0A895}" type="datetime8">
              <a:rPr lang="en-DE" smtClean="0"/>
              <a:t>19/01/2024 00:21</a:t>
            </a:fld>
            <a:endParaRPr lang="en-DE"/>
          </a:p>
        </p:txBody>
      </p:sp>
      <p:sp>
        <p:nvSpPr>
          <p:cNvPr id="5" name="Foliennummernplatzhalter 4">
            <a:extLst>
              <a:ext uri="{FF2B5EF4-FFF2-40B4-BE49-F238E27FC236}">
                <a16:creationId xmlns:a16="http://schemas.microsoft.com/office/drawing/2014/main" id="{F34AA122-2661-48D1-592D-2FA31793C881}"/>
              </a:ext>
            </a:extLst>
          </p:cNvPr>
          <p:cNvSpPr>
            <a:spLocks noGrp="1"/>
          </p:cNvSpPr>
          <p:nvPr>
            <p:ph type="sldNum" sz="quarter" idx="5"/>
          </p:nvPr>
        </p:nvSpPr>
        <p:spPr/>
        <p:txBody>
          <a:bodyPr/>
          <a:lstStyle/>
          <a:p>
            <a:fld id="{54E84FF0-BEB9-BDB9-F750-48EC011E011D}" type="slidenum">
              <a:rPr lang="de-DE" smtClean="0"/>
              <a:t>15</a:t>
            </a:fld>
            <a:endParaRPr lang="de-DE"/>
          </a:p>
        </p:txBody>
      </p:sp>
    </p:spTree>
    <p:extLst>
      <p:ext uri="{BB962C8B-B14F-4D97-AF65-F5344CB8AC3E}">
        <p14:creationId xmlns:p14="http://schemas.microsoft.com/office/powerpoint/2010/main" val="736659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
        <p:nvSpPr>
          <p:cNvPr id="4" name="Datumsplatzhalter 3"/>
          <p:cNvSpPr>
            <a:spLocks noGrp="1"/>
          </p:cNvSpPr>
          <p:nvPr>
            <p:ph type="dt" idx="1"/>
          </p:nvPr>
        </p:nvSpPr>
        <p:spPr/>
        <p:txBody>
          <a:bodyPr/>
          <a:lstStyle/>
          <a:p>
            <a:fld id="{7FF5BF20-A33B-4E2F-918B-629487812C8B}" type="datetime8">
              <a:rPr lang="en-DE" smtClean="0"/>
              <a:t>19/01/2024 00:21</a:t>
            </a:fld>
            <a:endParaRPr lang="en-DE"/>
          </a:p>
        </p:txBody>
      </p:sp>
      <p:sp>
        <p:nvSpPr>
          <p:cNvPr id="5" name="Foliennummernplatzhalter 4"/>
          <p:cNvSpPr>
            <a:spLocks noGrp="1"/>
          </p:cNvSpPr>
          <p:nvPr>
            <p:ph type="sldNum" sz="quarter" idx="5"/>
          </p:nvPr>
        </p:nvSpPr>
        <p:spPr/>
        <p:txBody>
          <a:bodyPr/>
          <a:lstStyle/>
          <a:p>
            <a:fld id="{54E84FF0-BEB9-BDB9-F750-48EC011E011D}" type="slidenum">
              <a:rPr lang="de-DE" smtClean="0"/>
              <a:t>16</a:t>
            </a:fld>
            <a:endParaRPr lang="de-DE"/>
          </a:p>
        </p:txBody>
      </p:sp>
    </p:spTree>
    <p:extLst>
      <p:ext uri="{BB962C8B-B14F-4D97-AF65-F5344CB8AC3E}">
        <p14:creationId xmlns:p14="http://schemas.microsoft.com/office/powerpoint/2010/main" val="1715239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F5282-2348-23DB-99A0-D3CD7256682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BC136DB-54BC-B13A-03FA-5679763CAA9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7802ADE-FBF2-1F54-1A2E-9A0A849D4F43}"/>
              </a:ext>
            </a:extLst>
          </p:cNvPr>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 typeface="+mj-lt"/>
              <a:buNone/>
              <a:tabLst/>
              <a:defRPr/>
            </a:pPr>
            <a:r>
              <a:rPr lang="de-DE" sz="1200" b="0" i="0" u="none" strike="noStrike" dirty="0">
                <a:solidFill>
                  <a:srgbClr val="D1D5DB"/>
                </a:solidFill>
                <a:effectLst/>
                <a:latin typeface="+mj-lt"/>
              </a:rPr>
              <a:t>(siehe hier</a:t>
            </a:r>
            <a:r>
              <a:rPr lang="de-DE" sz="1200" b="0" i="0" u="none" strike="noStrike" dirty="0">
                <a:solidFill>
                  <a:srgbClr val="D1D5DB"/>
                </a:solidFill>
                <a:effectLst/>
                <a:latin typeface="+mj-lt"/>
                <a:sym typeface="Wingdings" pitchFamily="2" charset="2"/>
              </a:rPr>
              <a:t>:</a:t>
            </a:r>
            <a:r>
              <a:rPr lang="de-DE" sz="1200" b="0" i="0" u="sng" strike="noStrike" dirty="0">
                <a:solidFill>
                  <a:srgbClr val="D1D5DB"/>
                </a:solidFill>
                <a:effectLst/>
                <a:latin typeface="+mj-lt"/>
                <a:sym typeface="Wingdings" pitchFamily="2" charset="2"/>
              </a:rPr>
              <a:t> https://</a:t>
            </a:r>
            <a:r>
              <a:rPr lang="de-DE" sz="1200" b="0" i="0" u="sng" strike="noStrike" dirty="0" err="1">
                <a:solidFill>
                  <a:srgbClr val="D1D5DB"/>
                </a:solidFill>
                <a:effectLst/>
                <a:latin typeface="+mj-lt"/>
                <a:sym typeface="Wingdings" pitchFamily="2" charset="2"/>
              </a:rPr>
              <a:t>github.com</a:t>
            </a:r>
            <a:r>
              <a:rPr lang="de-DE" sz="1200" b="0" i="0" u="sng" strike="noStrike" dirty="0">
                <a:solidFill>
                  <a:srgbClr val="D1D5DB"/>
                </a:solidFill>
                <a:effectLst/>
                <a:latin typeface="+mj-lt"/>
                <a:sym typeface="Wingdings" pitchFamily="2" charset="2"/>
              </a:rPr>
              <a:t>/</a:t>
            </a:r>
            <a:r>
              <a:rPr lang="de-DE" sz="1200" b="0" i="0" u="sng" strike="noStrike" dirty="0" err="1">
                <a:solidFill>
                  <a:srgbClr val="D1D5DB"/>
                </a:solidFill>
                <a:effectLst/>
                <a:latin typeface="+mj-lt"/>
                <a:sym typeface="Wingdings" pitchFamily="2" charset="2"/>
              </a:rPr>
              <a:t>raziel-razmattaz</a:t>
            </a:r>
            <a:r>
              <a:rPr lang="de-DE" sz="1200" b="0" i="0" u="sng" strike="noStrike" dirty="0">
                <a:solidFill>
                  <a:srgbClr val="D1D5DB"/>
                </a:solidFill>
                <a:effectLst/>
                <a:latin typeface="+mj-lt"/>
                <a:sym typeface="Wingdings" pitchFamily="2" charset="2"/>
              </a:rPr>
              <a:t>/EPWS2324EngelHatzkeBreidbach/</a:t>
            </a:r>
            <a:r>
              <a:rPr lang="de-DE" sz="1200" b="0" i="0" u="sng" strike="noStrike" dirty="0" err="1">
                <a:solidFill>
                  <a:srgbClr val="D1D5DB"/>
                </a:solidFill>
                <a:effectLst/>
                <a:latin typeface="+mj-lt"/>
                <a:sym typeface="Wingdings" pitchFamily="2" charset="2"/>
              </a:rPr>
              <a:t>blob</a:t>
            </a:r>
            <a:r>
              <a:rPr lang="de-DE" sz="1200" b="0" i="0" u="sng" strike="noStrike" dirty="0">
                <a:solidFill>
                  <a:srgbClr val="D1D5DB"/>
                </a:solidFill>
                <a:effectLst/>
                <a:latin typeface="+mj-lt"/>
                <a:sym typeface="Wingdings" pitchFamily="2" charset="2"/>
              </a:rPr>
              <a:t>/</a:t>
            </a:r>
            <a:r>
              <a:rPr lang="de-DE" sz="1200" b="0" i="0" u="sng" strike="noStrike" dirty="0" err="1">
                <a:solidFill>
                  <a:srgbClr val="D1D5DB"/>
                </a:solidFill>
                <a:effectLst/>
                <a:latin typeface="+mj-lt"/>
                <a:sym typeface="Wingdings" pitchFamily="2" charset="2"/>
              </a:rPr>
              <a:t>main</a:t>
            </a:r>
            <a:r>
              <a:rPr lang="de-DE" sz="1200" b="0" i="0" u="sng" strike="noStrike" dirty="0">
                <a:solidFill>
                  <a:srgbClr val="D1D5DB"/>
                </a:solidFill>
                <a:effectLst/>
                <a:latin typeface="+mj-lt"/>
                <a:sym typeface="Wingdings" pitchFamily="2" charset="2"/>
              </a:rPr>
              <a:t>/</a:t>
            </a:r>
            <a:r>
              <a:rPr lang="de-DE" sz="1200" b="0" i="0" u="sng" strike="noStrike" dirty="0" err="1">
                <a:solidFill>
                  <a:srgbClr val="D1D5DB"/>
                </a:solidFill>
                <a:effectLst/>
                <a:latin typeface="+mj-lt"/>
                <a:sym typeface="Wingdings" pitchFamily="2" charset="2"/>
              </a:rPr>
              <a:t>Artefacts</a:t>
            </a:r>
            <a:r>
              <a:rPr lang="de-DE" sz="1200" b="0" i="0" u="sng" strike="noStrike" dirty="0">
                <a:solidFill>
                  <a:srgbClr val="D1D5DB"/>
                </a:solidFill>
                <a:effectLst/>
                <a:latin typeface="+mj-lt"/>
                <a:sym typeface="Wingdings" pitchFamily="2" charset="2"/>
              </a:rPr>
              <a:t>/</a:t>
            </a:r>
            <a:r>
              <a:rPr lang="de-DE" sz="1200" b="0" i="0" u="sng" strike="noStrike" dirty="0" err="1">
                <a:solidFill>
                  <a:srgbClr val="D1D5DB"/>
                </a:solidFill>
                <a:effectLst/>
                <a:latin typeface="+mj-lt"/>
                <a:sym typeface="Wingdings" pitchFamily="2" charset="2"/>
              </a:rPr>
              <a:t>Datenstruktur.md</a:t>
            </a:r>
            <a:r>
              <a:rPr lang="de-DE" sz="1200" b="0" i="0" u="sng" strike="noStrike" dirty="0">
                <a:solidFill>
                  <a:srgbClr val="D1D5DB"/>
                </a:solidFill>
                <a:effectLst/>
                <a:latin typeface="+mj-lt"/>
                <a:sym typeface="Wingdings" pitchFamily="2" charset="2"/>
              </a:rPr>
              <a:t>)</a:t>
            </a:r>
            <a:endParaRPr lang="de-DE" sz="1200" b="0" i="0" u="none" strike="noStrike" dirty="0">
              <a:solidFill>
                <a:srgbClr val="D1D5DB"/>
              </a:solidFill>
              <a:effectLst/>
              <a:latin typeface="+mj-lt"/>
            </a:endParaRPr>
          </a:p>
          <a:p>
            <a:pPr algn="l">
              <a:buFont typeface="+mj-lt"/>
              <a:buAutoNum type="arabicPeriod"/>
            </a:pPr>
            <a:r>
              <a:rPr lang="de-DE" sz="1200" b="0" i="0" u="none" strike="noStrike" dirty="0">
                <a:solidFill>
                  <a:srgbClr val="D1D5DB"/>
                </a:solidFill>
                <a:effectLst/>
                <a:latin typeface="+mj-lt"/>
              </a:rPr>
              <a:t>Deklaration des Arrays </a:t>
            </a:r>
            <a:r>
              <a:rPr lang="de-DE" sz="1200" b="0" i="0" u="none" strike="noStrike" dirty="0" err="1">
                <a:solidFill>
                  <a:srgbClr val="D1D5DB"/>
                </a:solidFill>
                <a:effectLst/>
                <a:latin typeface="+mj-lt"/>
              </a:rPr>
              <a:t>progressData</a:t>
            </a:r>
            <a:r>
              <a:rPr lang="de-DE" sz="1200" b="0" i="0" u="none" strike="noStrike" dirty="0">
                <a:solidFill>
                  <a:srgbClr val="D1D5DB"/>
                </a:solidFill>
                <a:effectLst/>
                <a:latin typeface="+mj-lt"/>
              </a:rPr>
              <a:t>:</a:t>
            </a:r>
          </a:p>
          <a:p>
            <a:pPr marL="742950" lvl="1" indent="-285750" algn="l">
              <a:buFont typeface="+mj-lt"/>
              <a:buAutoNum type="arabicPeriod"/>
            </a:pPr>
            <a:r>
              <a:rPr lang="de-DE" sz="1200" b="0" i="0" u="none" strike="noStrike" dirty="0" err="1">
                <a:solidFill>
                  <a:srgbClr val="D1D5DB"/>
                </a:solidFill>
                <a:effectLst/>
                <a:latin typeface="+mj-lt"/>
              </a:rPr>
              <a:t>let</a:t>
            </a:r>
            <a:r>
              <a:rPr lang="de-DE" sz="1200" b="0" i="0" u="none" strike="noStrike" dirty="0">
                <a:solidFill>
                  <a:srgbClr val="D1D5DB"/>
                </a:solidFill>
                <a:effectLst/>
                <a:latin typeface="+mj-lt"/>
              </a:rPr>
              <a:t> </a:t>
            </a:r>
            <a:r>
              <a:rPr lang="de-DE" sz="1200" b="0" i="0" u="none" strike="noStrike" dirty="0" err="1">
                <a:solidFill>
                  <a:srgbClr val="D1D5DB"/>
                </a:solidFill>
                <a:effectLst/>
                <a:latin typeface="+mj-lt"/>
              </a:rPr>
              <a:t>progressData</a:t>
            </a:r>
            <a:r>
              <a:rPr lang="de-DE" sz="1200" b="0" i="0" u="none" strike="noStrike" dirty="0">
                <a:solidFill>
                  <a:srgbClr val="D1D5DB"/>
                </a:solidFill>
                <a:effectLst/>
                <a:latin typeface="+mj-lt"/>
              </a:rPr>
              <a:t> = []; initialisiert ein leeres Array namens </a:t>
            </a:r>
            <a:r>
              <a:rPr lang="de-DE" sz="1200" b="0" i="0" u="none" strike="noStrike" dirty="0" err="1">
                <a:solidFill>
                  <a:srgbClr val="D1D5DB"/>
                </a:solidFill>
                <a:effectLst/>
                <a:latin typeface="+mj-lt"/>
              </a:rPr>
              <a:t>progressData</a:t>
            </a:r>
            <a:r>
              <a:rPr lang="de-DE" sz="1200" b="0" i="0" u="none" strike="noStrike" dirty="0">
                <a:solidFill>
                  <a:srgbClr val="D1D5DB"/>
                </a:solidFill>
                <a:effectLst/>
                <a:latin typeface="+mj-lt"/>
              </a:rPr>
              <a:t>. Dieses Array wird verwendet, um den Fortschritt zu speichern.</a:t>
            </a:r>
          </a:p>
          <a:p>
            <a:pPr algn="l">
              <a:buFont typeface="+mj-lt"/>
              <a:buAutoNum type="arabicPeriod"/>
            </a:pPr>
            <a:r>
              <a:rPr lang="de-DE" sz="1200" b="0" i="0" u="none" strike="noStrike" dirty="0">
                <a:solidFill>
                  <a:srgbClr val="D1D5DB"/>
                </a:solidFill>
                <a:effectLst/>
                <a:latin typeface="+mj-lt"/>
              </a:rPr>
              <a:t>Funktion </a:t>
            </a:r>
            <a:r>
              <a:rPr lang="de-DE" sz="1200" b="0" i="0" u="none" strike="noStrike" dirty="0" err="1">
                <a:solidFill>
                  <a:srgbClr val="D1D5DB"/>
                </a:solidFill>
                <a:effectLst/>
                <a:latin typeface="+mj-lt"/>
              </a:rPr>
              <a:t>saveProgress</a:t>
            </a:r>
            <a:r>
              <a:rPr lang="de-DE" sz="1200" b="0" i="0" u="none" strike="noStrike" dirty="0">
                <a:solidFill>
                  <a:srgbClr val="D1D5DB"/>
                </a:solidFill>
                <a:effectLst/>
                <a:latin typeface="+mj-lt"/>
              </a:rPr>
              <a:t>(</a:t>
            </a:r>
            <a:r>
              <a:rPr lang="de-DE" sz="1200" b="0" i="0" u="none" strike="noStrike" dirty="0" err="1">
                <a:solidFill>
                  <a:srgbClr val="D1D5DB"/>
                </a:solidFill>
                <a:effectLst/>
                <a:latin typeface="+mj-lt"/>
              </a:rPr>
              <a:t>savePointId</a:t>
            </a:r>
            <a:r>
              <a:rPr lang="de-DE" sz="1200" b="0" i="0" u="none" strike="noStrike" dirty="0">
                <a:solidFill>
                  <a:srgbClr val="D1D5DB"/>
                </a:solidFill>
                <a:effectLst/>
                <a:latin typeface="+mj-lt"/>
              </a:rPr>
              <a:t>):</a:t>
            </a:r>
          </a:p>
          <a:p>
            <a:pPr marL="742950" lvl="1" indent="-285750" algn="l">
              <a:buFont typeface="+mj-lt"/>
              <a:buAutoNum type="arabicPeriod"/>
            </a:pPr>
            <a:r>
              <a:rPr lang="de-DE" sz="1200" b="0" i="0" u="none" strike="noStrike" dirty="0">
                <a:solidFill>
                  <a:srgbClr val="D1D5DB"/>
                </a:solidFill>
                <a:effectLst/>
                <a:latin typeface="+mj-lt"/>
              </a:rPr>
              <a:t>Die Funktion </a:t>
            </a:r>
            <a:r>
              <a:rPr lang="de-DE" sz="1200" b="0" i="0" u="none" strike="noStrike" dirty="0" err="1">
                <a:solidFill>
                  <a:srgbClr val="D1D5DB"/>
                </a:solidFill>
                <a:effectLst/>
                <a:latin typeface="+mj-lt"/>
              </a:rPr>
              <a:t>saveProgress</a:t>
            </a:r>
            <a:r>
              <a:rPr lang="de-DE" sz="1200" b="0" i="0" u="none" strike="noStrike" dirty="0">
                <a:solidFill>
                  <a:srgbClr val="D1D5DB"/>
                </a:solidFill>
                <a:effectLst/>
                <a:latin typeface="+mj-lt"/>
              </a:rPr>
              <a:t> nimmt einen Parameter </a:t>
            </a:r>
            <a:r>
              <a:rPr lang="de-DE" sz="1200" b="0" i="0" u="none" strike="noStrike" dirty="0" err="1">
                <a:solidFill>
                  <a:srgbClr val="D1D5DB"/>
                </a:solidFill>
                <a:effectLst/>
                <a:latin typeface="+mj-lt"/>
              </a:rPr>
              <a:t>savePointId</a:t>
            </a:r>
            <a:r>
              <a:rPr lang="de-DE" sz="1200" b="0" i="0" u="none" strike="noStrike" dirty="0">
                <a:solidFill>
                  <a:srgbClr val="D1D5DB"/>
                </a:solidFill>
                <a:effectLst/>
                <a:latin typeface="+mj-lt"/>
              </a:rPr>
              <a:t> entgegen, der die Kennung des Speicherpunkts darstellt.</a:t>
            </a:r>
          </a:p>
          <a:p>
            <a:pPr marL="742950" lvl="1" indent="-285750" algn="l">
              <a:buFont typeface="+mj-lt"/>
              <a:buAutoNum type="arabicPeriod"/>
            </a:pPr>
            <a:r>
              <a:rPr lang="de-DE" sz="1200" b="0" i="0" u="none" strike="noStrike" dirty="0">
                <a:solidFill>
                  <a:srgbClr val="D1D5DB"/>
                </a:solidFill>
                <a:effectLst/>
                <a:latin typeface="+mj-lt"/>
              </a:rPr>
              <a:t>Innerhalb der Funktion wird eine Variable </a:t>
            </a:r>
            <a:r>
              <a:rPr lang="de-DE" sz="1200" b="0" i="0" u="none" strike="noStrike" dirty="0" err="1">
                <a:solidFill>
                  <a:srgbClr val="D1D5DB"/>
                </a:solidFill>
                <a:effectLst/>
                <a:latin typeface="+mj-lt"/>
              </a:rPr>
              <a:t>timestamp</a:t>
            </a:r>
            <a:r>
              <a:rPr lang="de-DE" sz="1200" b="0" i="0" u="none" strike="noStrike" dirty="0">
                <a:solidFill>
                  <a:srgbClr val="D1D5DB"/>
                </a:solidFill>
                <a:effectLst/>
                <a:latin typeface="+mj-lt"/>
              </a:rPr>
              <a:t> erstellt, die das aktuelle Datum und die Uhrzeit speichert (</a:t>
            </a:r>
            <a:r>
              <a:rPr lang="de-DE" sz="1200" b="0" i="0" u="none" strike="noStrike" dirty="0" err="1">
                <a:solidFill>
                  <a:srgbClr val="D1D5DB"/>
                </a:solidFill>
                <a:effectLst/>
                <a:latin typeface="+mj-lt"/>
              </a:rPr>
              <a:t>new</a:t>
            </a:r>
            <a:r>
              <a:rPr lang="de-DE" sz="1200" b="0" i="0" u="none" strike="noStrike" dirty="0">
                <a:solidFill>
                  <a:srgbClr val="D1D5DB"/>
                </a:solidFill>
                <a:effectLst/>
                <a:latin typeface="+mj-lt"/>
              </a:rPr>
              <a:t> Date()).</a:t>
            </a:r>
          </a:p>
          <a:p>
            <a:pPr marL="742950" lvl="1" indent="-285750" algn="l">
              <a:buFont typeface="+mj-lt"/>
              <a:buAutoNum type="arabicPeriod"/>
            </a:pPr>
            <a:r>
              <a:rPr lang="de-DE" sz="1200" b="0" i="0" u="none" strike="noStrike" dirty="0">
                <a:solidFill>
                  <a:srgbClr val="D1D5DB"/>
                </a:solidFill>
                <a:effectLst/>
                <a:latin typeface="+mj-lt"/>
              </a:rPr>
              <a:t>Danach fügt die Funktion ein neues Objekt in das </a:t>
            </a:r>
            <a:r>
              <a:rPr lang="de-DE" sz="1200" b="0" i="0" u="none" strike="noStrike" dirty="0" err="1">
                <a:solidFill>
                  <a:srgbClr val="D1D5DB"/>
                </a:solidFill>
                <a:effectLst/>
                <a:latin typeface="+mj-lt"/>
              </a:rPr>
              <a:t>progressData</a:t>
            </a:r>
            <a:r>
              <a:rPr lang="de-DE" sz="1200" b="0" i="0" u="none" strike="noStrike" dirty="0">
                <a:solidFill>
                  <a:srgbClr val="D1D5DB"/>
                </a:solidFill>
                <a:effectLst/>
                <a:latin typeface="+mj-lt"/>
              </a:rPr>
              <a:t>-Array ein. Dieses Objekt enthält zwei Eigenschaften:</a:t>
            </a:r>
          </a:p>
          <a:p>
            <a:pPr marL="1143000" lvl="2" indent="-228600" algn="l">
              <a:buFont typeface="+mj-lt"/>
              <a:buAutoNum type="arabicPeriod"/>
            </a:pPr>
            <a:r>
              <a:rPr lang="de-DE" sz="1200" b="0" i="0" u="none" strike="noStrike" dirty="0" err="1">
                <a:solidFill>
                  <a:srgbClr val="D1D5DB"/>
                </a:solidFill>
                <a:effectLst/>
                <a:latin typeface="+mj-lt"/>
              </a:rPr>
              <a:t>timestamp</a:t>
            </a:r>
            <a:r>
              <a:rPr lang="de-DE" sz="1200" b="0" i="0" u="none" strike="noStrike" dirty="0">
                <a:solidFill>
                  <a:srgbClr val="D1D5DB"/>
                </a:solidFill>
                <a:effectLst/>
                <a:latin typeface="+mj-lt"/>
              </a:rPr>
              <a:t>: Das aktuelle Datum und die Uhrzeit, die beim Aufrufen der Funktion erstellt wurden.</a:t>
            </a:r>
          </a:p>
          <a:p>
            <a:pPr marL="1143000" lvl="2" indent="-228600" algn="l">
              <a:buFont typeface="+mj-lt"/>
              <a:buAutoNum type="arabicPeriod"/>
            </a:pPr>
            <a:r>
              <a:rPr lang="de-DE" sz="1200" b="0" i="0" u="none" strike="noStrike" dirty="0" err="1">
                <a:solidFill>
                  <a:srgbClr val="D1D5DB"/>
                </a:solidFill>
                <a:effectLst/>
                <a:latin typeface="+mj-lt"/>
              </a:rPr>
              <a:t>savePointId</a:t>
            </a:r>
            <a:r>
              <a:rPr lang="de-DE" sz="1200" b="0" i="0" u="none" strike="noStrike" dirty="0">
                <a:solidFill>
                  <a:srgbClr val="D1D5DB"/>
                </a:solidFill>
                <a:effectLst/>
                <a:latin typeface="+mj-lt"/>
              </a:rPr>
              <a:t>: Die übergebene Speicherpunktkennung.</a:t>
            </a:r>
          </a:p>
          <a:p>
            <a:pPr algn="l"/>
            <a:r>
              <a:rPr lang="de-DE" sz="1200" b="0" i="0" u="none" strike="noStrike" dirty="0">
                <a:solidFill>
                  <a:srgbClr val="D1D5DB"/>
                </a:solidFill>
                <a:effectLst/>
                <a:latin typeface="+mj-lt"/>
              </a:rPr>
              <a:t>Zusammenfassend speichert diese Funktion jedes Mal, wenn sie aufgerufen wird, ein Objekt in </a:t>
            </a:r>
            <a:r>
              <a:rPr lang="de-DE" sz="1200" b="0" i="0" u="none" strike="noStrike" dirty="0" err="1">
                <a:solidFill>
                  <a:srgbClr val="D1D5DB"/>
                </a:solidFill>
                <a:effectLst/>
                <a:latin typeface="+mj-lt"/>
              </a:rPr>
              <a:t>progressData</a:t>
            </a:r>
            <a:r>
              <a:rPr lang="de-DE" sz="1200" b="0" i="0" u="none" strike="noStrike" dirty="0">
                <a:solidFill>
                  <a:srgbClr val="D1D5DB"/>
                </a:solidFill>
                <a:effectLst/>
                <a:latin typeface="+mj-lt"/>
              </a:rPr>
              <a:t>, das den aktuellen Zeitpunkt und eine spezifische Kennung (</a:t>
            </a:r>
            <a:r>
              <a:rPr lang="de-DE" sz="1200" b="0" i="0" u="none" strike="noStrike" dirty="0" err="1">
                <a:solidFill>
                  <a:srgbClr val="D1D5DB"/>
                </a:solidFill>
                <a:effectLst/>
                <a:latin typeface="+mj-lt"/>
              </a:rPr>
              <a:t>savePointId</a:t>
            </a:r>
            <a:r>
              <a:rPr lang="de-DE" sz="1200" b="0" i="0" u="none" strike="noStrike" dirty="0">
                <a:solidFill>
                  <a:srgbClr val="D1D5DB"/>
                </a:solidFill>
                <a:effectLst/>
                <a:latin typeface="+mj-lt"/>
              </a:rPr>
              <a:t>) enthält. Dies könnte beispielsweise in einer Anwendung verwendet werden, um den Fortschritt eines Benutzers über die Zeit zu verfolgen.</a:t>
            </a:r>
          </a:p>
          <a:p>
            <a:pPr algn="l"/>
            <a:endParaRPr lang="de-DE" sz="1200" b="0" i="0" u="none" strike="noStrike" dirty="0">
              <a:solidFill>
                <a:srgbClr val="D1D5DB"/>
              </a:solidFill>
              <a:effectLst/>
              <a:latin typeface="+mj-lt"/>
            </a:endParaRPr>
          </a:p>
          <a:p>
            <a:pPr algn="l"/>
            <a:endParaRPr lang="de-DE" sz="1200" b="0" i="0" u="none" strike="noStrike" dirty="0">
              <a:solidFill>
                <a:srgbClr val="D1D5DB"/>
              </a:solidFill>
              <a:effectLst/>
              <a:latin typeface="+mj-lt"/>
            </a:endParaRPr>
          </a:p>
          <a:p>
            <a:pPr algn="l"/>
            <a:endParaRPr lang="de-DE" sz="1200" b="0" i="0" u="none" strike="noStrike" dirty="0">
              <a:solidFill>
                <a:srgbClr val="D1D5DB"/>
              </a:solidFill>
              <a:effectLst/>
              <a:latin typeface="+mj-lt"/>
            </a:endParaRPr>
          </a:p>
          <a:p>
            <a:pPr algn="l"/>
            <a:r>
              <a:rPr lang="de-DE" sz="1200" b="0" i="0" u="none" strike="noStrike" dirty="0">
                <a:solidFill>
                  <a:srgbClr val="D1D5DB"/>
                </a:solidFill>
                <a:effectLst/>
                <a:latin typeface="+mj-lt"/>
              </a:rPr>
              <a:t>Der Code definiert eine Konstante namens </a:t>
            </a:r>
            <a:r>
              <a:rPr lang="de-DE" sz="1200" b="0" i="0" u="none" strike="noStrike" dirty="0" err="1">
                <a:solidFill>
                  <a:srgbClr val="D1D5DB"/>
                </a:solidFill>
                <a:effectLst/>
                <a:latin typeface="+mj-lt"/>
              </a:rPr>
              <a:t>flowchartNodes</a:t>
            </a:r>
            <a:r>
              <a:rPr lang="de-DE" sz="1200" b="0" i="0" u="none" strike="noStrike" dirty="0">
                <a:solidFill>
                  <a:srgbClr val="D1D5DB"/>
                </a:solidFill>
                <a:effectLst/>
                <a:latin typeface="+mj-lt"/>
              </a:rPr>
              <a:t>, die ein Array von Objekten ist. </a:t>
            </a:r>
          </a:p>
          <a:p>
            <a:pPr algn="l"/>
            <a:r>
              <a:rPr lang="de-DE" sz="1200" b="0" i="0" u="none" strike="noStrike" dirty="0">
                <a:solidFill>
                  <a:srgbClr val="D1D5DB"/>
                </a:solidFill>
                <a:effectLst/>
                <a:latin typeface="+mj-lt"/>
              </a:rPr>
              <a:t>Jedes dieser Objekte repräsentiert einen Knoten in einem Flussdiagramm (Flowchart). </a:t>
            </a:r>
          </a:p>
          <a:p>
            <a:pPr algn="l"/>
            <a:r>
              <a:rPr lang="de-DE" sz="1200" b="0" i="0" u="none" strike="noStrike" dirty="0">
                <a:solidFill>
                  <a:srgbClr val="D1D5DB"/>
                </a:solidFill>
                <a:effectLst/>
                <a:latin typeface="+mj-lt"/>
              </a:rPr>
              <a:t>Das Array und die darin enthaltenen Objekte werden verwendet, um die Struktur und die Verbindungen eines Flussdiagramms zu beschreiben. Hier ist eine detaillierte Beschreibung der einzelnen Elemente:</a:t>
            </a:r>
          </a:p>
          <a:p>
            <a:pPr algn="l">
              <a:buFont typeface="Arial" panose="020B0604020202020204" pitchFamily="34" charset="0"/>
              <a:buChar char="•"/>
            </a:pPr>
            <a:r>
              <a:rPr lang="de-DE" sz="1200" b="0" i="0" u="none" strike="noStrike" dirty="0">
                <a:solidFill>
                  <a:srgbClr val="D1D5DB"/>
                </a:solidFill>
                <a:effectLst/>
                <a:latin typeface="+mj-lt"/>
              </a:rPr>
              <a:t>Jedes Objekt im Array repräsentiert einen Knoten im Flussdiagramm.</a:t>
            </a:r>
          </a:p>
          <a:p>
            <a:pPr algn="l">
              <a:buFont typeface="Arial" panose="020B0604020202020204" pitchFamily="34" charset="0"/>
              <a:buChar char="•"/>
            </a:pP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Jedes Objekt hat eine Eigenschaft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die eine eindeutige Identifikationsnummer für den Knoten darstellt.</a:t>
            </a:r>
          </a:p>
          <a:p>
            <a:pPr algn="l">
              <a:buFont typeface="Arial" panose="020B0604020202020204" pitchFamily="34" charset="0"/>
              <a:buChar char="•"/>
            </a:pPr>
            <a:r>
              <a:rPr lang="de-DE" sz="1200" b="0" i="0" u="none" strike="noStrike" dirty="0" err="1">
                <a:solidFill>
                  <a:srgbClr val="D1D5DB"/>
                </a:solidFill>
                <a:effectLst/>
                <a:latin typeface="+mj-lt"/>
              </a:rPr>
              <a:t>label</a:t>
            </a:r>
            <a:r>
              <a:rPr lang="de-DE" sz="1200" b="0" i="0" u="none" strike="noStrike" dirty="0">
                <a:solidFill>
                  <a:srgbClr val="D1D5DB"/>
                </a:solidFill>
                <a:effectLst/>
                <a:latin typeface="+mj-lt"/>
              </a:rPr>
              <a:t>: Die </a:t>
            </a:r>
            <a:r>
              <a:rPr lang="de-DE" sz="1200" b="0" i="0" u="none" strike="noStrike" dirty="0" err="1">
                <a:solidFill>
                  <a:srgbClr val="D1D5DB"/>
                </a:solidFill>
                <a:effectLst/>
                <a:latin typeface="+mj-lt"/>
              </a:rPr>
              <a:t>label</a:t>
            </a:r>
            <a:r>
              <a:rPr lang="de-DE" sz="1200" b="0" i="0" u="none" strike="noStrike" dirty="0">
                <a:solidFill>
                  <a:srgbClr val="D1D5DB"/>
                </a:solidFill>
                <a:effectLst/>
                <a:latin typeface="+mj-lt"/>
              </a:rPr>
              <a:t>-Eigenschaft enthält einen Text, der den Inhalt oder die Beschreibung des Knotens angibt.</a:t>
            </a:r>
          </a:p>
          <a:p>
            <a:pPr algn="l">
              <a:buFont typeface="Arial" panose="020B0604020202020204" pitchFamily="34" charset="0"/>
              <a:buChar char="•"/>
            </a:pPr>
            <a:r>
              <a:rPr lang="de-DE" sz="1200" b="0" i="0" u="none" strike="noStrike" dirty="0" err="1">
                <a:solidFill>
                  <a:srgbClr val="D1D5DB"/>
                </a:solidFill>
                <a:effectLst/>
                <a:latin typeface="+mj-lt"/>
              </a:rPr>
              <a:t>next</a:t>
            </a:r>
            <a:r>
              <a:rPr lang="de-DE" sz="1200" b="0" i="0" u="none" strike="noStrike" dirty="0">
                <a:solidFill>
                  <a:srgbClr val="D1D5DB"/>
                </a:solidFill>
                <a:effectLst/>
                <a:latin typeface="+mj-lt"/>
              </a:rPr>
              <a:t>: Die </a:t>
            </a:r>
            <a:r>
              <a:rPr lang="de-DE" sz="1200" b="0" i="0" u="none" strike="noStrike" dirty="0" err="1">
                <a:solidFill>
                  <a:srgbClr val="D1D5DB"/>
                </a:solidFill>
                <a:effectLst/>
                <a:latin typeface="+mj-lt"/>
              </a:rPr>
              <a:t>next</a:t>
            </a:r>
            <a:r>
              <a:rPr lang="de-DE" sz="1200" b="0" i="0" u="none" strike="noStrike" dirty="0">
                <a:solidFill>
                  <a:srgbClr val="D1D5DB"/>
                </a:solidFill>
                <a:effectLst/>
                <a:latin typeface="+mj-lt"/>
              </a:rPr>
              <a:t>-Eigenschaft ist ein Array, das die IDs der nachfolgenden Knoten enthält, zu denen von diesem Knoten aus eine Verbindung besteht.</a:t>
            </a:r>
          </a:p>
          <a:p>
            <a:pPr algn="l"/>
            <a:r>
              <a:rPr lang="de-DE" sz="1200" b="0" i="0" u="none" strike="noStrike" dirty="0">
                <a:solidFill>
                  <a:srgbClr val="D1D5DB"/>
                </a:solidFill>
                <a:effectLst/>
                <a:latin typeface="+mj-lt"/>
              </a:rPr>
              <a:t>Das Array </a:t>
            </a:r>
            <a:r>
              <a:rPr lang="de-DE" sz="1200" b="0" i="0" u="none" strike="noStrike" dirty="0" err="1">
                <a:solidFill>
                  <a:srgbClr val="D1D5DB"/>
                </a:solidFill>
                <a:effectLst/>
                <a:latin typeface="+mj-lt"/>
              </a:rPr>
              <a:t>flowchartNodes</a:t>
            </a:r>
            <a:r>
              <a:rPr lang="de-DE" sz="1200" b="0" i="0" u="none" strike="noStrike" dirty="0">
                <a:solidFill>
                  <a:srgbClr val="D1D5DB"/>
                </a:solidFill>
                <a:effectLst/>
                <a:latin typeface="+mj-lt"/>
              </a:rPr>
              <a:t> definiert also eine Sequenz von Knoten und deren Verbindungen in einem Flussdiagramm. In diesem speziellen Fall sieht die Struktur wie folgt aus:</a:t>
            </a:r>
          </a:p>
          <a:p>
            <a:pPr algn="l">
              <a:buFont typeface="+mj-lt"/>
              <a:buAutoNum type="arabicPeriod"/>
            </a:pPr>
            <a:r>
              <a:rPr lang="de-DE" sz="1200" b="0" i="0" u="none" strike="noStrike" dirty="0">
                <a:solidFill>
                  <a:srgbClr val="D1D5DB"/>
                </a:solidFill>
                <a:effectLst/>
                <a:latin typeface="+mj-lt"/>
              </a:rPr>
              <a:t>Der Startknoten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1) mit dem Label "Start", der zum Knoten mit der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2 führt.</a:t>
            </a:r>
          </a:p>
          <a:p>
            <a:pPr algn="l">
              <a:buFont typeface="+mj-lt"/>
              <a:buAutoNum type="arabicPeriod"/>
            </a:pPr>
            <a:r>
              <a:rPr lang="de-DE" sz="1200" b="0" i="0" u="none" strike="noStrike" dirty="0">
                <a:solidFill>
                  <a:srgbClr val="D1D5DB"/>
                </a:solidFill>
                <a:effectLst/>
                <a:latin typeface="+mj-lt"/>
              </a:rPr>
              <a:t>Der 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2 stellt eine Frage ("Erfahrung mit Autismus?") und hat zwei mögliche Pfade zu den 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3 und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4.</a:t>
            </a:r>
          </a:p>
          <a:p>
            <a:pPr algn="l">
              <a:buFont typeface="+mj-lt"/>
              <a:buAutoNum type="arabicPeriod"/>
            </a:pPr>
            <a:r>
              <a:rPr lang="de-DE" sz="1200" b="0" i="0" u="none" strike="noStrike" dirty="0">
                <a:solidFill>
                  <a:srgbClr val="D1D5DB"/>
                </a:solidFill>
                <a:effectLst/>
                <a:latin typeface="+mj-lt"/>
              </a:rPr>
              <a:t>Die 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3 ("Ja") und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4 ("Nein") repräsentieren die Antworten auf die vorherige Frage und führen beide zum 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5.</a:t>
            </a:r>
          </a:p>
          <a:p>
            <a:pPr algn="l">
              <a:buFont typeface="+mj-lt"/>
              <a:buAutoNum type="arabicPeriod"/>
            </a:pPr>
            <a:r>
              <a:rPr lang="de-DE" sz="1200" b="0" i="0" u="none" strike="noStrike" dirty="0">
                <a:solidFill>
                  <a:srgbClr val="D1D5DB"/>
                </a:solidFill>
                <a:effectLst/>
                <a:latin typeface="+mj-lt"/>
              </a:rPr>
              <a:t>Der 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5 ist das Ende des Diagramms, gekennzeichnet durch das Label "Ende", und hat keine weiterführenden Verbindungen (</a:t>
            </a:r>
            <a:r>
              <a:rPr lang="de-DE" sz="1200" b="0" i="0" u="none" strike="noStrike" dirty="0" err="1">
                <a:solidFill>
                  <a:srgbClr val="D1D5DB"/>
                </a:solidFill>
                <a:effectLst/>
                <a:latin typeface="+mj-lt"/>
              </a:rPr>
              <a:t>next</a:t>
            </a:r>
            <a:r>
              <a:rPr lang="de-DE" sz="1200" b="0" i="0" u="none" strike="noStrike" dirty="0">
                <a:solidFill>
                  <a:srgbClr val="D1D5DB"/>
                </a:solidFill>
                <a:effectLst/>
                <a:latin typeface="+mj-lt"/>
              </a:rPr>
              <a:t>: []).</a:t>
            </a:r>
          </a:p>
          <a:p>
            <a:pPr algn="l"/>
            <a:r>
              <a:rPr lang="de-DE" sz="1200" b="0" i="0" u="none" strike="noStrike" dirty="0">
                <a:solidFill>
                  <a:srgbClr val="D1D5DB"/>
                </a:solidFill>
                <a:effectLst/>
                <a:latin typeface="+mj-lt"/>
              </a:rPr>
              <a:t>Der Code definiert eine Konstante namens </a:t>
            </a:r>
            <a:r>
              <a:rPr lang="de-DE" sz="1200" b="0" i="0" u="none" strike="noStrike" dirty="0" err="1">
                <a:solidFill>
                  <a:srgbClr val="D1D5DB"/>
                </a:solidFill>
                <a:effectLst/>
                <a:latin typeface="+mj-lt"/>
              </a:rPr>
              <a:t>flowchartNodes</a:t>
            </a:r>
            <a:r>
              <a:rPr lang="de-DE" sz="1200" b="0" i="0" u="none" strike="noStrike" dirty="0">
                <a:solidFill>
                  <a:srgbClr val="D1D5DB"/>
                </a:solidFill>
                <a:effectLst/>
                <a:latin typeface="+mj-lt"/>
              </a:rPr>
              <a:t>, die ein Array von Objekten ist. Jedes dieser Objekte repräsentiert einen Knoten in einem Flussdiagramm (Flowchart). Das Array und die darin enthaltenen Objekte werden verwendet, um die Struktur und die Verbindungen eines Flussdiagramms zu beschreiben.</a:t>
            </a:r>
          </a:p>
          <a:p>
            <a:pPr algn="l"/>
            <a:r>
              <a:rPr lang="de-DE" sz="1200" b="0" i="0" u="none" strike="noStrike" dirty="0">
                <a:solidFill>
                  <a:srgbClr val="D1D5DB"/>
                </a:solidFill>
                <a:effectLst/>
                <a:latin typeface="+mj-lt"/>
              </a:rPr>
              <a:t>----</a:t>
            </a:r>
          </a:p>
          <a:p>
            <a:pPr algn="l">
              <a:buFont typeface="Arial" panose="020B0604020202020204" pitchFamily="34" charset="0"/>
              <a:buChar char="•"/>
            </a:pPr>
            <a:r>
              <a:rPr lang="de-DE" sz="1200" b="0" i="0" u="none" strike="noStrike" dirty="0">
                <a:solidFill>
                  <a:srgbClr val="D1D5DB"/>
                </a:solidFill>
                <a:effectLst/>
                <a:latin typeface="+mj-lt"/>
              </a:rPr>
              <a:t>Jedes Objekt im Array repräsentiert einen Knoten im Flussdiagramm.</a:t>
            </a:r>
          </a:p>
          <a:p>
            <a:pPr algn="l">
              <a:buFont typeface="Arial" panose="020B0604020202020204" pitchFamily="34" charset="0"/>
              <a:buChar char="•"/>
            </a:pP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Jedes Objekt hat eine Eigenschaft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die eine eindeutige Identifikationsnummer für den Knoten darstellt.</a:t>
            </a:r>
          </a:p>
          <a:p>
            <a:pPr algn="l">
              <a:buFont typeface="Arial" panose="020B0604020202020204" pitchFamily="34" charset="0"/>
              <a:buChar char="•"/>
            </a:pPr>
            <a:r>
              <a:rPr lang="de-DE" sz="1200" b="0" i="0" u="none" strike="noStrike" dirty="0" err="1">
                <a:solidFill>
                  <a:srgbClr val="D1D5DB"/>
                </a:solidFill>
                <a:effectLst/>
                <a:latin typeface="+mj-lt"/>
              </a:rPr>
              <a:t>label</a:t>
            </a:r>
            <a:r>
              <a:rPr lang="de-DE" sz="1200" b="0" i="0" u="none" strike="noStrike" dirty="0">
                <a:solidFill>
                  <a:srgbClr val="D1D5DB"/>
                </a:solidFill>
                <a:effectLst/>
                <a:latin typeface="+mj-lt"/>
              </a:rPr>
              <a:t>: Die </a:t>
            </a:r>
            <a:r>
              <a:rPr lang="de-DE" sz="1200" b="0" i="0" u="none" strike="noStrike" dirty="0" err="1">
                <a:solidFill>
                  <a:srgbClr val="D1D5DB"/>
                </a:solidFill>
                <a:effectLst/>
                <a:latin typeface="+mj-lt"/>
              </a:rPr>
              <a:t>label</a:t>
            </a:r>
            <a:r>
              <a:rPr lang="de-DE" sz="1200" b="0" i="0" u="none" strike="noStrike" dirty="0">
                <a:solidFill>
                  <a:srgbClr val="D1D5DB"/>
                </a:solidFill>
                <a:effectLst/>
                <a:latin typeface="+mj-lt"/>
              </a:rPr>
              <a:t>-Eigenschaft enthält einen Text, der den Inhalt oder die Beschreibung des Knotens angibt.</a:t>
            </a:r>
          </a:p>
          <a:p>
            <a:pPr algn="l">
              <a:buFont typeface="Arial" panose="020B0604020202020204" pitchFamily="34" charset="0"/>
              <a:buChar char="•"/>
            </a:pPr>
            <a:r>
              <a:rPr lang="de-DE" sz="1200" b="0" i="0" u="none" strike="noStrike" dirty="0" err="1">
                <a:solidFill>
                  <a:srgbClr val="D1D5DB"/>
                </a:solidFill>
                <a:effectLst/>
                <a:latin typeface="+mj-lt"/>
              </a:rPr>
              <a:t>next</a:t>
            </a:r>
            <a:r>
              <a:rPr lang="de-DE" sz="1200" b="0" i="0" u="none" strike="noStrike" dirty="0">
                <a:solidFill>
                  <a:srgbClr val="D1D5DB"/>
                </a:solidFill>
                <a:effectLst/>
                <a:latin typeface="+mj-lt"/>
              </a:rPr>
              <a:t>: Die </a:t>
            </a:r>
            <a:r>
              <a:rPr lang="de-DE" sz="1200" b="0" i="0" u="none" strike="noStrike" dirty="0" err="1">
                <a:solidFill>
                  <a:srgbClr val="D1D5DB"/>
                </a:solidFill>
                <a:effectLst/>
                <a:latin typeface="+mj-lt"/>
              </a:rPr>
              <a:t>next</a:t>
            </a:r>
            <a:r>
              <a:rPr lang="de-DE" sz="1200" b="0" i="0" u="none" strike="noStrike" dirty="0">
                <a:solidFill>
                  <a:srgbClr val="D1D5DB"/>
                </a:solidFill>
                <a:effectLst/>
                <a:latin typeface="+mj-lt"/>
              </a:rPr>
              <a:t>-Eigenschaft ist ein Array, das die IDs der nachfolgenden Knoten enthält, zu denen von diesem Knoten aus eine Verbindung besteht.</a:t>
            </a:r>
          </a:p>
          <a:p>
            <a:pPr algn="l">
              <a:buFont typeface="Arial" panose="020B0604020202020204" pitchFamily="34" charset="0"/>
              <a:buChar char="•"/>
            </a:pPr>
            <a:endParaRPr lang="de-DE" sz="1200" b="0" i="0" u="none" strike="noStrike" dirty="0">
              <a:solidFill>
                <a:srgbClr val="D1D5DB"/>
              </a:solidFill>
              <a:effectLst/>
              <a:latin typeface="+mj-lt"/>
            </a:endParaRPr>
          </a:p>
          <a:p>
            <a:pPr algn="l"/>
            <a:r>
              <a:rPr lang="de-DE" sz="1200" b="0" i="0" u="none" strike="noStrike" dirty="0">
                <a:solidFill>
                  <a:srgbClr val="D1D5DB"/>
                </a:solidFill>
                <a:effectLst/>
                <a:latin typeface="+mj-lt"/>
              </a:rPr>
              <a:t>Das Array </a:t>
            </a:r>
            <a:r>
              <a:rPr lang="de-DE" sz="1200" b="0" i="0" u="none" strike="noStrike" dirty="0" err="1">
                <a:solidFill>
                  <a:srgbClr val="D1D5DB"/>
                </a:solidFill>
                <a:effectLst/>
                <a:latin typeface="+mj-lt"/>
              </a:rPr>
              <a:t>flowchartNodes</a:t>
            </a:r>
            <a:r>
              <a:rPr lang="de-DE" sz="1200" b="0" i="0" u="none" strike="noStrike" dirty="0">
                <a:solidFill>
                  <a:srgbClr val="D1D5DB"/>
                </a:solidFill>
                <a:effectLst/>
                <a:latin typeface="+mj-lt"/>
              </a:rPr>
              <a:t> definiert eine Sequenz von Knoten und deren Verbindungen in einem Flussdiagramm. In unserem Fall ist die Struktur folgend aufgebaut:</a:t>
            </a:r>
          </a:p>
          <a:p>
            <a:pPr algn="l">
              <a:buFont typeface="+mj-lt"/>
              <a:buAutoNum type="arabicPeriod"/>
            </a:pPr>
            <a:r>
              <a:rPr lang="de-DE" sz="1200" b="0" i="0" u="none" strike="noStrike" dirty="0">
                <a:solidFill>
                  <a:srgbClr val="D1D5DB"/>
                </a:solidFill>
                <a:effectLst/>
                <a:latin typeface="+mj-lt"/>
              </a:rPr>
              <a:t>Der Startknoten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1) mit dem Label "Start", der zum Knoten mit der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2 führt.</a:t>
            </a:r>
          </a:p>
          <a:p>
            <a:pPr algn="l">
              <a:buFont typeface="+mj-lt"/>
              <a:buAutoNum type="arabicPeriod"/>
            </a:pPr>
            <a:r>
              <a:rPr lang="de-DE" sz="1200" b="0" i="0" u="none" strike="noStrike" dirty="0">
                <a:solidFill>
                  <a:srgbClr val="D1D5DB"/>
                </a:solidFill>
                <a:effectLst/>
                <a:latin typeface="+mj-lt"/>
              </a:rPr>
              <a:t>Der 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2 stellt eine Frage ("Erfahrung mit Autismus?") und hat zwei mögliche Pfade zu den 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3 und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4.</a:t>
            </a:r>
          </a:p>
          <a:p>
            <a:pPr algn="l">
              <a:buFont typeface="+mj-lt"/>
              <a:buAutoNum type="arabicPeriod"/>
            </a:pPr>
            <a:r>
              <a:rPr lang="de-DE" sz="1200" b="0" i="0" u="none" strike="noStrike" dirty="0">
                <a:solidFill>
                  <a:srgbClr val="D1D5DB"/>
                </a:solidFill>
                <a:effectLst/>
                <a:latin typeface="+mj-lt"/>
              </a:rPr>
              <a:t>Die 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3 ("Ja") und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4 ("Nein") repräsentieren die Antworten auf die vorherige Frage und führen beide zum 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5.</a:t>
            </a:r>
          </a:p>
          <a:p>
            <a:pPr algn="l">
              <a:buFont typeface="+mj-lt"/>
              <a:buAutoNum type="arabicPeriod"/>
            </a:pPr>
            <a:r>
              <a:rPr lang="de-DE" sz="1200" b="0" i="0" u="none" strike="noStrike" dirty="0">
                <a:solidFill>
                  <a:srgbClr val="D1D5DB"/>
                </a:solidFill>
                <a:effectLst/>
                <a:latin typeface="+mj-lt"/>
              </a:rPr>
              <a:t>Der Knoten </a:t>
            </a:r>
            <a:r>
              <a:rPr lang="de-DE" sz="1200" b="0" i="0" u="none" strike="noStrike" dirty="0" err="1">
                <a:solidFill>
                  <a:srgbClr val="D1D5DB"/>
                </a:solidFill>
                <a:effectLst/>
                <a:latin typeface="+mj-lt"/>
              </a:rPr>
              <a:t>id</a:t>
            </a:r>
            <a:r>
              <a:rPr lang="de-DE" sz="1200" b="0" i="0" u="none" strike="noStrike" dirty="0">
                <a:solidFill>
                  <a:srgbClr val="D1D5DB"/>
                </a:solidFill>
                <a:effectLst/>
                <a:latin typeface="+mj-lt"/>
              </a:rPr>
              <a:t>: 5 ist das Ende des Diagramms, gekennzeichnet durch das Label "Ende", und hat keine weiterführenden Verbindungen (</a:t>
            </a:r>
            <a:r>
              <a:rPr lang="de-DE" sz="1200" b="0" i="0" u="none" strike="noStrike" dirty="0" err="1">
                <a:solidFill>
                  <a:srgbClr val="D1D5DB"/>
                </a:solidFill>
                <a:effectLst/>
                <a:latin typeface="+mj-lt"/>
              </a:rPr>
              <a:t>next</a:t>
            </a:r>
            <a:r>
              <a:rPr lang="de-DE" sz="1200" b="0" i="0" u="none" strike="noStrike" dirty="0">
                <a:solidFill>
                  <a:srgbClr val="D1D5DB"/>
                </a:solidFill>
                <a:effectLst/>
                <a:latin typeface="+mj-lt"/>
              </a:rPr>
              <a:t>: []).</a:t>
            </a:r>
            <a:endParaRPr lang="de-DE" sz="1200" b="0" dirty="0">
              <a:effectLst/>
              <a:latin typeface="+mj-lt"/>
              <a:cs typeface="Segoe UI"/>
            </a:endParaRPr>
          </a:p>
          <a:p>
            <a:endParaRPr lang="de-DE" sz="1200" b="0" dirty="0">
              <a:effectLst/>
              <a:latin typeface="+mj-lt"/>
              <a:cs typeface="Segoe UI"/>
            </a:endParaRPr>
          </a:p>
          <a:p>
            <a:pPr>
              <a:buFont typeface="Arial"/>
              <a:buChar char="•"/>
              <a:defRPr i="1" cap="none">
                <a:latin typeface="Avignon Pro" charset="0"/>
                <a:ea typeface="Avignon Pro" charset="0"/>
                <a:cs typeface="Avignon Pro" charset="0"/>
              </a:defRPr>
            </a:pPr>
            <a:r>
              <a:rPr lang="de-DE" sz="1200" b="0" i="1" dirty="0" err="1">
                <a:latin typeface="+mj-lt"/>
              </a:rPr>
              <a:t>To</a:t>
            </a:r>
            <a:r>
              <a:rPr lang="de-DE" sz="1200" b="0" i="1" dirty="0">
                <a:latin typeface="+mj-lt"/>
              </a:rPr>
              <a:t> </a:t>
            </a:r>
            <a:r>
              <a:rPr lang="de-DE" sz="1200" b="0" i="1" dirty="0" err="1">
                <a:latin typeface="+mj-lt"/>
              </a:rPr>
              <a:t>create</a:t>
            </a:r>
            <a:r>
              <a:rPr lang="de-DE" sz="1200" b="0" i="1" dirty="0">
                <a:latin typeface="+mj-lt"/>
              </a:rPr>
              <a:t> a </a:t>
            </a:r>
            <a:r>
              <a:rPr lang="de-DE" sz="1200" b="0" i="1" dirty="0" err="1">
                <a:latin typeface="+mj-lt"/>
              </a:rPr>
              <a:t>flowchart</a:t>
            </a:r>
            <a:r>
              <a:rPr lang="de-DE" sz="1200" b="0" i="1" dirty="0">
                <a:latin typeface="+mj-lt"/>
              </a:rPr>
              <a:t> </a:t>
            </a:r>
            <a:r>
              <a:rPr lang="de-DE" sz="1200" b="0" i="1" dirty="0" err="1">
                <a:latin typeface="+mj-lt"/>
              </a:rPr>
              <a:t>from</a:t>
            </a:r>
            <a:r>
              <a:rPr lang="de-DE" sz="1200" b="0" i="1" dirty="0">
                <a:latin typeface="+mj-lt"/>
              </a:rPr>
              <a:t> </a:t>
            </a:r>
            <a:r>
              <a:rPr lang="de-DE" sz="1200" b="0" i="1" dirty="0" err="1">
                <a:latin typeface="+mj-lt"/>
              </a:rPr>
              <a:t>user</a:t>
            </a:r>
            <a:r>
              <a:rPr lang="de-DE" sz="1200" b="0" i="1" dirty="0">
                <a:latin typeface="+mj-lt"/>
              </a:rPr>
              <a:t> </a:t>
            </a:r>
            <a:r>
              <a:rPr lang="de-DE" sz="1200" b="0" i="1" dirty="0" err="1">
                <a:latin typeface="+mj-lt"/>
              </a:rPr>
              <a:t>progress</a:t>
            </a:r>
            <a:r>
              <a:rPr lang="de-DE" sz="1200" b="0" i="1" dirty="0">
                <a:latin typeface="+mj-lt"/>
              </a:rPr>
              <a:t> </a:t>
            </a:r>
            <a:r>
              <a:rPr lang="de-DE" sz="1200" b="0" i="1" dirty="0" err="1">
                <a:latin typeface="+mj-lt"/>
              </a:rPr>
              <a:t>we</a:t>
            </a:r>
            <a:r>
              <a:rPr lang="de-DE" sz="1200" b="0" i="1" dirty="0">
                <a:latin typeface="+mj-lt"/>
              </a:rPr>
              <a:t> </a:t>
            </a:r>
            <a:r>
              <a:rPr lang="de-DE" sz="1200" b="0" i="1" dirty="0" err="1">
                <a:latin typeface="+mj-lt"/>
              </a:rPr>
              <a:t>need</a:t>
            </a:r>
            <a:r>
              <a:rPr lang="de-DE" sz="1200" b="0" i="1" dirty="0">
                <a:latin typeface="+mj-lt"/>
              </a:rPr>
              <a:t> </a:t>
            </a:r>
            <a:r>
              <a:rPr lang="de-DE" sz="1200" b="0" i="1" dirty="0" err="1">
                <a:latin typeface="+mj-lt"/>
              </a:rPr>
              <a:t>to</a:t>
            </a:r>
            <a:r>
              <a:rPr lang="de-DE" sz="1200" b="0" i="1" dirty="0">
                <a:latin typeface="+mj-lt"/>
              </a:rPr>
              <a:t> save </a:t>
            </a:r>
            <a:r>
              <a:rPr lang="de-DE" sz="1200" b="0" i="1" dirty="0" err="1">
                <a:latin typeface="+mj-lt"/>
              </a:rPr>
              <a:t>data</a:t>
            </a:r>
            <a:r>
              <a:rPr lang="de-DE" sz="1200" b="0" i="1" dirty="0">
                <a:latin typeface="+mj-lt"/>
              </a:rPr>
              <a:t> </a:t>
            </a:r>
            <a:r>
              <a:rPr lang="de-DE" sz="1200" b="0" i="1" dirty="0" err="1">
                <a:latin typeface="+mj-lt"/>
              </a:rPr>
              <a:t>for</a:t>
            </a:r>
            <a:r>
              <a:rPr lang="de-DE" sz="1200" b="0" i="1" dirty="0">
                <a:latin typeface="+mj-lt"/>
              </a:rPr>
              <a:t> </a:t>
            </a:r>
            <a:r>
              <a:rPr lang="de-DE" sz="1200" b="0" i="1" dirty="0" err="1">
                <a:latin typeface="+mj-lt"/>
              </a:rPr>
              <a:t>it</a:t>
            </a:r>
            <a:r>
              <a:rPr lang="de-DE" sz="1200" b="0" i="1" dirty="0">
                <a:latin typeface="+mj-lt"/>
              </a:rPr>
              <a:t> -&gt; </a:t>
            </a:r>
            <a:r>
              <a:rPr lang="de-DE" sz="1200" b="0" i="1" dirty="0" err="1">
                <a:latin typeface="+mj-lt"/>
              </a:rPr>
              <a:t>we</a:t>
            </a:r>
            <a:r>
              <a:rPr lang="de-DE" sz="1200" b="0" i="1" dirty="0">
                <a:latin typeface="+mj-lt"/>
              </a:rPr>
              <a:t> plan </a:t>
            </a:r>
            <a:r>
              <a:rPr lang="de-DE" sz="1200" b="0" i="1" dirty="0" err="1">
                <a:latin typeface="+mj-lt"/>
              </a:rPr>
              <a:t>to</a:t>
            </a:r>
            <a:r>
              <a:rPr lang="de-DE" sz="1200" b="0" i="1" dirty="0">
                <a:latin typeface="+mj-lt"/>
              </a:rPr>
              <a:t> </a:t>
            </a:r>
            <a:r>
              <a:rPr lang="de-DE" sz="1200" b="0" i="1" dirty="0" err="1">
                <a:latin typeface="+mj-lt"/>
              </a:rPr>
              <a:t>unify</a:t>
            </a:r>
            <a:r>
              <a:rPr lang="de-DE" sz="1200" b="0" i="1" dirty="0">
                <a:latin typeface="+mj-lt"/>
              </a:rPr>
              <a:t> </a:t>
            </a:r>
            <a:r>
              <a:rPr lang="de-DE" sz="1200" b="0" i="1" dirty="0" err="1">
                <a:latin typeface="+mj-lt"/>
              </a:rPr>
              <a:t>these</a:t>
            </a:r>
            <a:r>
              <a:rPr lang="de-DE" sz="1200" b="0" i="1" dirty="0">
                <a:latin typeface="+mj-lt"/>
              </a:rPr>
              <a:t> in </a:t>
            </a:r>
            <a:r>
              <a:rPr lang="de-DE" sz="1200" b="0" i="1" dirty="0" err="1">
                <a:latin typeface="+mj-lt"/>
              </a:rPr>
              <a:t>the</a:t>
            </a:r>
            <a:r>
              <a:rPr lang="de-DE" sz="1200" b="0" i="1" dirty="0">
                <a:latin typeface="+mj-lt"/>
              </a:rPr>
              <a:t> </a:t>
            </a:r>
            <a:r>
              <a:rPr lang="de-DE" sz="1200" b="0" i="1" dirty="0" err="1">
                <a:latin typeface="+mj-lt"/>
              </a:rPr>
              <a:t>section</a:t>
            </a:r>
            <a:r>
              <a:rPr lang="de-DE" sz="1200" b="0" i="1" dirty="0">
                <a:latin typeface="+mj-lt"/>
              </a:rPr>
              <a:t> </a:t>
            </a:r>
            <a:r>
              <a:rPr lang="de-DE" sz="1200" b="0" i="1" dirty="0" err="1">
                <a:latin typeface="+mj-lt"/>
              </a:rPr>
              <a:t>data</a:t>
            </a:r>
            <a:endParaRPr lang="de-DE" sz="1200" b="0" i="1" dirty="0">
              <a:latin typeface="+mj-lt"/>
            </a:endParaRPr>
          </a:p>
          <a:p>
            <a:pPr>
              <a:buFont typeface="Arial"/>
              <a:buChar char="•"/>
              <a:defRPr i="1" cap="none">
                <a:latin typeface="Avignon Pro" charset="0"/>
                <a:ea typeface="Avignon Pro" charset="0"/>
                <a:cs typeface="Avignon Pro" charset="0"/>
              </a:defRPr>
            </a:pPr>
            <a:r>
              <a:rPr lang="de-DE" sz="1200" b="0" dirty="0">
                <a:latin typeface="+mj-lt"/>
              </a:rPr>
              <a:t>This will save </a:t>
            </a:r>
            <a:r>
              <a:rPr lang="de-DE" sz="1200" b="0" dirty="0" err="1">
                <a:latin typeface="+mj-lt"/>
              </a:rPr>
              <a:t>the</a:t>
            </a:r>
            <a:r>
              <a:rPr lang="de-DE" sz="1200" b="0" dirty="0">
                <a:latin typeface="+mj-lt"/>
              </a:rPr>
              <a:t> </a:t>
            </a:r>
            <a:r>
              <a:rPr lang="de-DE" sz="1200" b="0" dirty="0" err="1">
                <a:latin typeface="+mj-lt"/>
              </a:rPr>
              <a:t>chart</a:t>
            </a:r>
            <a:r>
              <a:rPr lang="de-DE" sz="1200" b="0" dirty="0">
                <a:latin typeface="+mj-lt"/>
              </a:rPr>
              <a:t> </a:t>
            </a:r>
            <a:r>
              <a:rPr lang="de-DE" sz="1200" b="0" dirty="0" err="1">
                <a:latin typeface="+mj-lt"/>
              </a:rPr>
              <a:t>structure</a:t>
            </a:r>
            <a:r>
              <a:rPr lang="de-DE" sz="1200" b="0" dirty="0">
                <a:latin typeface="+mj-lt"/>
              </a:rPr>
              <a:t>, </a:t>
            </a:r>
            <a:r>
              <a:rPr lang="de-DE" sz="1200" b="0" dirty="0" err="1">
                <a:latin typeface="+mj-lt"/>
              </a:rPr>
              <a:t>while</a:t>
            </a:r>
            <a:r>
              <a:rPr lang="de-DE" sz="1200" b="0" dirty="0">
                <a:latin typeface="+mj-lt"/>
              </a:rPr>
              <a:t> </a:t>
            </a:r>
            <a:r>
              <a:rPr lang="de-DE" sz="1200" b="0" dirty="0" err="1">
                <a:latin typeface="+mj-lt"/>
              </a:rPr>
              <a:t>loading</a:t>
            </a:r>
            <a:r>
              <a:rPr lang="de-DE" sz="1200" b="0" dirty="0">
                <a:latin typeface="+mj-lt"/>
              </a:rPr>
              <a:t> </a:t>
            </a:r>
            <a:r>
              <a:rPr lang="de-DE" sz="1200" b="0" dirty="0" err="1">
                <a:latin typeface="+mj-lt"/>
              </a:rPr>
              <a:t>the</a:t>
            </a:r>
            <a:r>
              <a:rPr lang="de-DE" sz="1200" b="0" dirty="0">
                <a:latin typeface="+mj-lt"/>
              </a:rPr>
              <a:t> </a:t>
            </a:r>
            <a:r>
              <a:rPr lang="de-DE" sz="1200" b="0" dirty="0" err="1">
                <a:latin typeface="+mj-lt"/>
              </a:rPr>
              <a:t>completed</a:t>
            </a:r>
            <a:r>
              <a:rPr lang="de-DE" sz="1200" b="0" dirty="0">
                <a:latin typeface="+mj-lt"/>
              </a:rPr>
              <a:t> </a:t>
            </a:r>
            <a:r>
              <a:rPr lang="de-DE" sz="1200" b="0" dirty="0" err="1">
                <a:latin typeface="+mj-lt"/>
              </a:rPr>
              <a:t>user</a:t>
            </a:r>
            <a:r>
              <a:rPr lang="de-DE" sz="1200" b="0" dirty="0">
                <a:latin typeface="+mj-lt"/>
              </a:rPr>
              <a:t> </a:t>
            </a:r>
            <a:r>
              <a:rPr lang="de-DE" sz="1200" b="0" dirty="0" err="1">
                <a:latin typeface="+mj-lt"/>
              </a:rPr>
              <a:t>progress</a:t>
            </a:r>
            <a:r>
              <a:rPr lang="de-DE" sz="1200" b="0" dirty="0">
                <a:latin typeface="+mj-lt"/>
              </a:rPr>
              <a:t> in an </a:t>
            </a:r>
            <a:r>
              <a:rPr lang="de-DE" sz="1200" b="0" dirty="0" err="1">
                <a:latin typeface="+mj-lt"/>
              </a:rPr>
              <a:t>array</a:t>
            </a:r>
            <a:r>
              <a:rPr lang="de-DE" sz="1200" b="0" dirty="0">
                <a:latin typeface="+mj-lt"/>
              </a:rPr>
              <a:t> </a:t>
            </a:r>
            <a:r>
              <a:rPr lang="de-DE" sz="1200" b="0" dirty="0" err="1">
                <a:latin typeface="+mj-lt"/>
              </a:rPr>
              <a:t>from</a:t>
            </a:r>
            <a:r>
              <a:rPr lang="de-DE" sz="1200" b="0" dirty="0">
                <a:latin typeface="+mj-lt"/>
              </a:rPr>
              <a:t> </a:t>
            </a:r>
            <a:r>
              <a:rPr lang="de-DE" sz="1200" b="0" dirty="0" err="1">
                <a:latin typeface="+mj-lt"/>
              </a:rPr>
              <a:t>local</a:t>
            </a:r>
            <a:r>
              <a:rPr lang="de-DE" sz="1200" b="0" dirty="0">
                <a:latin typeface="+mj-lt"/>
              </a:rPr>
              <a:t> </a:t>
            </a:r>
            <a:r>
              <a:rPr lang="de-DE" sz="1200" b="0" dirty="0" err="1">
                <a:latin typeface="+mj-lt"/>
              </a:rPr>
              <a:t>stroage</a:t>
            </a:r>
            <a:endParaRPr lang="de-DE" sz="1200" b="0" dirty="0">
              <a:latin typeface="+mj-lt"/>
            </a:endParaRPr>
          </a:p>
          <a:p>
            <a:endParaRPr lang="en-DE" sz="1200" b="0" dirty="0">
              <a:latin typeface="+mj-lt"/>
            </a:endParaRPr>
          </a:p>
        </p:txBody>
      </p:sp>
      <p:sp>
        <p:nvSpPr>
          <p:cNvPr id="4" name="Datumsplatzhalter 3">
            <a:extLst>
              <a:ext uri="{FF2B5EF4-FFF2-40B4-BE49-F238E27FC236}">
                <a16:creationId xmlns:a16="http://schemas.microsoft.com/office/drawing/2014/main" id="{F4C6907F-56CF-D6D6-6938-051EE6DB8595}"/>
              </a:ext>
            </a:extLst>
          </p:cNvPr>
          <p:cNvSpPr>
            <a:spLocks noGrp="1"/>
          </p:cNvSpPr>
          <p:nvPr>
            <p:ph type="dt" idx="1"/>
          </p:nvPr>
        </p:nvSpPr>
        <p:spPr/>
        <p:txBody>
          <a:bodyPr/>
          <a:lstStyle/>
          <a:p>
            <a:fld id="{2A8A0925-6A87-48EF-941E-FA6C717BD3DF}" type="datetime8">
              <a:rPr lang="en-DE" smtClean="0"/>
              <a:t>19/01/2024 00:21</a:t>
            </a:fld>
            <a:endParaRPr lang="en-DE"/>
          </a:p>
        </p:txBody>
      </p:sp>
      <p:sp>
        <p:nvSpPr>
          <p:cNvPr id="5" name="Foliennummernplatzhalter 4">
            <a:extLst>
              <a:ext uri="{FF2B5EF4-FFF2-40B4-BE49-F238E27FC236}">
                <a16:creationId xmlns:a16="http://schemas.microsoft.com/office/drawing/2014/main" id="{A3185C5A-871D-3142-9CE8-FCBD28C097A9}"/>
              </a:ext>
            </a:extLst>
          </p:cNvPr>
          <p:cNvSpPr>
            <a:spLocks noGrp="1"/>
          </p:cNvSpPr>
          <p:nvPr>
            <p:ph type="sldNum" sz="quarter" idx="5"/>
          </p:nvPr>
        </p:nvSpPr>
        <p:spPr/>
        <p:txBody>
          <a:bodyPr/>
          <a:lstStyle/>
          <a:p>
            <a:fld id="{54E84FF0-BEB9-BDB9-F750-48EC011E011D}" type="slidenum">
              <a:rPr lang="de-DE" smtClean="0"/>
              <a:t>17</a:t>
            </a:fld>
            <a:endParaRPr lang="de-DE"/>
          </a:p>
        </p:txBody>
      </p:sp>
    </p:spTree>
    <p:extLst>
      <p:ext uri="{BB962C8B-B14F-4D97-AF65-F5344CB8AC3E}">
        <p14:creationId xmlns:p14="http://schemas.microsoft.com/office/powerpoint/2010/main" val="618416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50000"/>
              </a:lnSpc>
              <a:buFont typeface="Arial" panose="020B0604020202020204" pitchFamily="34" charset="0"/>
              <a:buNone/>
              <a:defRPr i="1" cap="none">
                <a:latin typeface="Avignon Pro" charset="0"/>
                <a:ea typeface="Avignon Pro" charset="0"/>
                <a:cs typeface="Avignon Pro" charset="0"/>
              </a:defRPr>
            </a:pPr>
            <a:r>
              <a:rPr lang="de-DE" i="0" dirty="0">
                <a:latin typeface="+mj-lt"/>
              </a:rPr>
              <a:t>Nicht als offizielles PoC konzipiert, dient das Text Adventure zur ersten Erprobung des Konzeptes der „</a:t>
            </a:r>
            <a:r>
              <a:rPr lang="de-DE" i="0" dirty="0" err="1">
                <a:latin typeface="+mj-lt"/>
              </a:rPr>
              <a:t>flavour</a:t>
            </a:r>
            <a:r>
              <a:rPr lang="de-DE" i="0" dirty="0">
                <a:latin typeface="+mj-lt"/>
              </a:rPr>
              <a:t> </a:t>
            </a:r>
            <a:r>
              <a:rPr lang="de-DE" i="0" dirty="0" err="1">
                <a:latin typeface="+mj-lt"/>
              </a:rPr>
              <a:t>choices</a:t>
            </a:r>
            <a:r>
              <a:rPr lang="de-DE" i="0" dirty="0">
                <a:latin typeface="+mj-lt"/>
              </a:rPr>
              <a:t>“, also individuellen Entscheidungen und ihren Auswirkungen auf den späteren Verlauf des Spieles. </a:t>
            </a:r>
          </a:p>
          <a:p>
            <a:pPr>
              <a:lnSpc>
                <a:spcPct val="150000"/>
              </a:lnSpc>
              <a:buFont typeface="Arial" panose="020B0604020202020204" pitchFamily="34" charset="0"/>
              <a:buNone/>
              <a:defRPr i="1" cap="none">
                <a:latin typeface="Avignon Pro" charset="0"/>
                <a:ea typeface="Avignon Pro" charset="0"/>
                <a:cs typeface="Avignon Pro" charset="0"/>
              </a:defRPr>
            </a:pPr>
            <a:r>
              <a:rPr lang="de-DE" i="0" dirty="0">
                <a:latin typeface="+mj-lt"/>
              </a:rPr>
              <a:t>Diese Auswirkungen können sich unterschiedlich manifestieren. Zum einen können durch das Vorhandensein bestimmter Attribute Auswahlmöglichkeiten beeinflusst werden. Zum anderen können diese Attribute, also vorher getroffenen Entscheidungen, Auswirkungen auf den Ausgang von einzelnen Situationen haben.</a:t>
            </a:r>
          </a:p>
        </p:txBody>
      </p:sp>
      <p:sp>
        <p:nvSpPr>
          <p:cNvPr id="4" name="Datumsplatzhalter 3"/>
          <p:cNvSpPr>
            <a:spLocks noGrp="1"/>
          </p:cNvSpPr>
          <p:nvPr>
            <p:ph type="dt" idx="1"/>
          </p:nvPr>
        </p:nvSpPr>
        <p:spPr/>
        <p:txBody>
          <a:bodyPr/>
          <a:lstStyle/>
          <a:p>
            <a:fld id="{F1B39658-B04B-4103-9FBC-19593DD86B69}" type="datetime8">
              <a:rPr lang="en-DE" smtClean="0"/>
              <a:t>19/01/2024 00:21</a:t>
            </a:fld>
            <a:endParaRPr lang="en-DE"/>
          </a:p>
        </p:txBody>
      </p:sp>
      <p:sp>
        <p:nvSpPr>
          <p:cNvPr id="5" name="Foliennummernplatzhalter 4"/>
          <p:cNvSpPr>
            <a:spLocks noGrp="1"/>
          </p:cNvSpPr>
          <p:nvPr>
            <p:ph type="sldNum" sz="quarter" idx="5"/>
          </p:nvPr>
        </p:nvSpPr>
        <p:spPr/>
        <p:txBody>
          <a:bodyPr/>
          <a:lstStyle/>
          <a:p>
            <a:fld id="{54E84FF0-BEB9-BDB9-F750-48EC011E011D}" type="slidenum">
              <a:rPr lang="de-DE" smtClean="0"/>
              <a:t>18</a:t>
            </a:fld>
            <a:endParaRPr lang="de-DE"/>
          </a:p>
        </p:txBody>
      </p:sp>
    </p:spTree>
    <p:extLst>
      <p:ext uri="{BB962C8B-B14F-4D97-AF65-F5344CB8AC3E}">
        <p14:creationId xmlns:p14="http://schemas.microsoft.com/office/powerpoint/2010/main" val="48727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50000"/>
              </a:lnSpc>
              <a:buFont typeface="Arial" panose="020B0604020202020204" pitchFamily="34" charset="0"/>
              <a:buNone/>
              <a:defRPr i="1" cap="none">
                <a:latin typeface="Avignon Pro" charset="0"/>
                <a:ea typeface="Avignon Pro" charset="0"/>
                <a:cs typeface="Avignon Pro" charset="0"/>
              </a:defRPr>
            </a:pPr>
            <a:r>
              <a:rPr lang="de-DE" i="0" dirty="0"/>
              <a:t>Hier erfolgt durch die Funktion </a:t>
            </a:r>
            <a:r>
              <a:rPr lang="de-DE" i="0" dirty="0" err="1"/>
              <a:t>showOption</a:t>
            </a:r>
            <a:r>
              <a:rPr lang="de-DE" i="0" dirty="0"/>
              <a:t> die Festlegung, welche Bedingungen erfüllt werden müssen damit Auswahloptionen angezeigt werden. Dabei darf es entweder keine Bedingung geben um diese Option anzuzeigen oder es muss vorher der korrekte State erreicht worden sein. </a:t>
            </a:r>
          </a:p>
          <a:p>
            <a:pPr>
              <a:lnSpc>
                <a:spcPct val="150000"/>
              </a:lnSpc>
              <a:buFont typeface="Arial" panose="020B0604020202020204" pitchFamily="34" charset="0"/>
              <a:buNone/>
              <a:defRPr i="1" cap="none">
                <a:latin typeface="Avignon Pro" charset="0"/>
                <a:ea typeface="Avignon Pro" charset="0"/>
                <a:cs typeface="Avignon Pro" charset="0"/>
              </a:defRPr>
            </a:pPr>
            <a:r>
              <a:rPr lang="de-DE" i="0" dirty="0"/>
              <a:t>In der Funktion </a:t>
            </a:r>
            <a:r>
              <a:rPr lang="de-DE" i="0" dirty="0" err="1"/>
              <a:t>selectOption</a:t>
            </a:r>
            <a:r>
              <a:rPr lang="de-DE" i="0" dirty="0"/>
              <a:t> wird festgelegt, dass bei Auswahl einer Option der Schritt als nächstes aufgerufen wird, welcher mit ID in der Option hinterlegt wurde. Zudem wird bei Bedarf ein State gesetzt, welcher die „</a:t>
            </a:r>
            <a:r>
              <a:rPr lang="de-DE" i="0" dirty="0" err="1"/>
              <a:t>flavour</a:t>
            </a:r>
            <a:r>
              <a:rPr lang="de-DE" i="0" dirty="0"/>
              <a:t> </a:t>
            </a:r>
            <a:r>
              <a:rPr lang="de-DE" i="0" dirty="0" err="1"/>
              <a:t>choice</a:t>
            </a:r>
            <a:r>
              <a:rPr lang="de-DE" i="0" dirty="0"/>
              <a:t>“ darstellt und im späteren Verlauf wiederum Einfluss auf die angezeigten Optionen hat.</a:t>
            </a:r>
          </a:p>
        </p:txBody>
      </p:sp>
      <p:sp>
        <p:nvSpPr>
          <p:cNvPr id="4" name="Datumsplatzhalter 3"/>
          <p:cNvSpPr>
            <a:spLocks noGrp="1"/>
          </p:cNvSpPr>
          <p:nvPr>
            <p:ph type="dt" idx="1"/>
          </p:nvPr>
        </p:nvSpPr>
        <p:spPr/>
        <p:txBody>
          <a:bodyPr/>
          <a:lstStyle/>
          <a:p>
            <a:fld id="{6755AE8E-1E51-4830-B680-8C7B51D4009F}" type="datetime8">
              <a:rPr lang="en-DE" smtClean="0"/>
              <a:t>19/01/2024 00:21</a:t>
            </a:fld>
            <a:endParaRPr lang="en-DE"/>
          </a:p>
        </p:txBody>
      </p:sp>
      <p:sp>
        <p:nvSpPr>
          <p:cNvPr id="5" name="Foliennummernplatzhalter 4"/>
          <p:cNvSpPr>
            <a:spLocks noGrp="1"/>
          </p:cNvSpPr>
          <p:nvPr>
            <p:ph type="sldNum" sz="quarter" idx="5"/>
          </p:nvPr>
        </p:nvSpPr>
        <p:spPr/>
        <p:txBody>
          <a:bodyPr/>
          <a:lstStyle/>
          <a:p>
            <a:fld id="{54E84FF0-BEB9-BDB9-F750-48EC011E011D}" type="slidenum">
              <a:rPr lang="de-DE" smtClean="0"/>
              <a:t>19</a:t>
            </a:fld>
            <a:endParaRPr lang="de-DE"/>
          </a:p>
        </p:txBody>
      </p:sp>
    </p:spTree>
    <p:extLst>
      <p:ext uri="{BB962C8B-B14F-4D97-AF65-F5344CB8AC3E}">
        <p14:creationId xmlns:p14="http://schemas.microsoft.com/office/powerpoint/2010/main" val="1371585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
        <p:nvSpPr>
          <p:cNvPr id="4" name="Datumsplatzhalter 3"/>
          <p:cNvSpPr>
            <a:spLocks noGrp="1"/>
          </p:cNvSpPr>
          <p:nvPr>
            <p:ph type="dt" idx="1"/>
          </p:nvPr>
        </p:nvSpPr>
        <p:spPr/>
        <p:txBody>
          <a:bodyPr/>
          <a:lstStyle/>
          <a:p>
            <a:fld id="{BE505EF3-A65F-47E4-A382-2D1BCF44BFFE}" type="datetime8">
              <a:rPr lang="en-DE" smtClean="0"/>
              <a:t>19/01/2024 00:21</a:t>
            </a:fld>
            <a:endParaRPr lang="en-DE"/>
          </a:p>
        </p:txBody>
      </p:sp>
      <p:sp>
        <p:nvSpPr>
          <p:cNvPr id="5" name="Foliennummernplatzhalter 4"/>
          <p:cNvSpPr>
            <a:spLocks noGrp="1"/>
          </p:cNvSpPr>
          <p:nvPr>
            <p:ph type="sldNum" sz="quarter" idx="5"/>
          </p:nvPr>
        </p:nvSpPr>
        <p:spPr/>
        <p:txBody>
          <a:bodyPr/>
          <a:lstStyle/>
          <a:p>
            <a:fld id="{54E84FF0-BEB9-BDB9-F750-48EC011E011D}" type="slidenum">
              <a:rPr lang="de-DE" smtClean="0"/>
              <a:t>2</a:t>
            </a:fld>
            <a:endParaRPr lang="de-DE"/>
          </a:p>
        </p:txBody>
      </p:sp>
    </p:spTree>
    <p:extLst>
      <p:ext uri="{BB962C8B-B14F-4D97-AF65-F5344CB8AC3E}">
        <p14:creationId xmlns:p14="http://schemas.microsoft.com/office/powerpoint/2010/main" val="3862734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ct val="150000"/>
              </a:lnSpc>
              <a:buFont typeface="Arial" panose="020B0604020202020204" pitchFamily="34" charset="0"/>
              <a:buNone/>
              <a:defRPr i="1" cap="none">
                <a:latin typeface="Avignon Pro" charset="0"/>
                <a:ea typeface="Avignon Pro" charset="0"/>
                <a:cs typeface="Avignon Pro" charset="0"/>
              </a:defRPr>
            </a:pPr>
            <a:r>
              <a:rPr lang="de-DE" i="0" dirty="0"/>
              <a:t>Zu sehen sind 2 Nodes, also ein Schritt innerhalb des Spieles, welche Fragen stellen und basierend auf den vorherigen Antworten Antwortoptionen zur Verfügung stellt. </a:t>
            </a:r>
          </a:p>
          <a:p>
            <a:pPr>
              <a:lnSpc>
                <a:spcPct val="150000"/>
              </a:lnSpc>
              <a:buFont typeface="Arial" panose="020B0604020202020204" pitchFamily="34" charset="0"/>
              <a:buNone/>
              <a:defRPr i="1" cap="none">
                <a:latin typeface="Avignon Pro" charset="0"/>
                <a:ea typeface="Avignon Pro" charset="0"/>
                <a:cs typeface="Avignon Pro" charset="0"/>
              </a:defRPr>
            </a:pPr>
            <a:r>
              <a:rPr lang="de-DE" i="0" dirty="0"/>
              <a:t>Je nachdem welche der Optionen in Node 2 gewählt wird, erscheint die entsprechende Option deren Bedingung dadurch erfüllt wurde in Node 3. In allen Fällen wird in Node 3 die Option „Allgemeine Infos zur Autismus Spektrum Störung“ angezeigt, da diese keinerlei </a:t>
            </a:r>
            <a:r>
              <a:rPr lang="de-DE" i="0" dirty="0" err="1"/>
              <a:t>requiredState</a:t>
            </a:r>
            <a:r>
              <a:rPr lang="de-DE" i="0" dirty="0"/>
              <a:t> hat.</a:t>
            </a:r>
          </a:p>
        </p:txBody>
      </p:sp>
      <p:sp>
        <p:nvSpPr>
          <p:cNvPr id="4" name="Datumsplatzhalter 3"/>
          <p:cNvSpPr>
            <a:spLocks noGrp="1"/>
          </p:cNvSpPr>
          <p:nvPr>
            <p:ph type="dt" idx="1"/>
          </p:nvPr>
        </p:nvSpPr>
        <p:spPr/>
        <p:txBody>
          <a:bodyPr/>
          <a:lstStyle/>
          <a:p>
            <a:fld id="{DCDAA286-14F4-4F72-B7CD-B7A656338138}" type="datetime8">
              <a:rPr lang="en-DE" smtClean="0"/>
              <a:t>19/01/2024 00:21</a:t>
            </a:fld>
            <a:endParaRPr lang="en-DE"/>
          </a:p>
        </p:txBody>
      </p:sp>
      <p:sp>
        <p:nvSpPr>
          <p:cNvPr id="5" name="Foliennummernplatzhalter 4"/>
          <p:cNvSpPr>
            <a:spLocks noGrp="1"/>
          </p:cNvSpPr>
          <p:nvPr>
            <p:ph type="sldNum" sz="quarter" idx="5"/>
          </p:nvPr>
        </p:nvSpPr>
        <p:spPr/>
        <p:txBody>
          <a:bodyPr/>
          <a:lstStyle/>
          <a:p>
            <a:fld id="{54E84FF0-BEB9-BDB9-F750-48EC011E011D}" type="slidenum">
              <a:rPr lang="de-DE" smtClean="0"/>
              <a:t>20</a:t>
            </a:fld>
            <a:endParaRPr lang="de-DE"/>
          </a:p>
        </p:txBody>
      </p:sp>
    </p:spTree>
    <p:extLst>
      <p:ext uri="{BB962C8B-B14F-4D97-AF65-F5344CB8AC3E}">
        <p14:creationId xmlns:p14="http://schemas.microsoft.com/office/powerpoint/2010/main" val="2366861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CAA03-3C85-2F5D-84A2-98B51C3A78F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2799BF1-F08D-2219-BBCA-59AD9B16FA2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C1C9595-6B1B-9EDD-F6C4-BA6E7871FAEC}"/>
              </a:ext>
            </a:extLst>
          </p:cNvPr>
          <p:cNvSpPr>
            <a:spLocks noGrp="1"/>
          </p:cNvSpPr>
          <p:nvPr>
            <p:ph type="body" idx="1"/>
          </p:nvPr>
        </p:nvSpPr>
        <p:spPr/>
        <p:txBody>
          <a:bodyPr/>
          <a:lstStyle/>
          <a:p>
            <a:r>
              <a:rPr lang="de-DE" sz="1200" dirty="0">
                <a:latin typeface="+mj-lt"/>
                <a:ea typeface="Calibri"/>
                <a:cs typeface="Segoe UI"/>
              </a:rPr>
              <a:t>Das Anzeigen des Fortschritts erfolgt mit Hilfe von mermaid.js (zu finden hier: </a:t>
            </a:r>
            <a:r>
              <a:rPr lang="de-DE" sz="1200" dirty="0">
                <a:latin typeface="+mj-lt"/>
                <a:ea typeface="Calibri"/>
                <a:cs typeface="Calibri"/>
                <a:hlinkClick r:id="rId3"/>
              </a:rPr>
              <a:t>https://mermaid.js.org/syntax/flowchart.html</a:t>
            </a:r>
            <a:r>
              <a:rPr lang="de-DE" sz="1200" dirty="0">
                <a:latin typeface="+mj-lt"/>
                <a:ea typeface="Calibri"/>
                <a:cs typeface="Segoe UI"/>
              </a:rPr>
              <a:t>)</a:t>
            </a:r>
            <a:endParaRPr lang="de-DE" sz="1200" dirty="0">
              <a:latin typeface="+mj-lt"/>
              <a:cs typeface="Segoe UI"/>
            </a:endParaRPr>
          </a:p>
          <a:p>
            <a:r>
              <a:rPr lang="de-DE" sz="1200" dirty="0">
                <a:latin typeface="+mj-lt"/>
                <a:ea typeface="Calibri"/>
                <a:cs typeface="Segoe UI"/>
              </a:rPr>
              <a:t>Wir nutzen mermaid.js um, passend zu unserer entwickelten Datenstruktur, gerichtete Verbindungen zwischen einzelnen Knotenpunkten zu erstellen. Hierfür wird einfach jeder Knoten durchlaufen und mit seinen möglichen Folgeknoten verbunden. Hier können keine, einer, oder mehrere Folgeknoten behandelt werden. Somit können wir einfach unsere Anwendungsdaten durchlaufen (mehr Details hier: </a:t>
            </a:r>
            <a:r>
              <a:rPr lang="de-DE" sz="1200" dirty="0">
                <a:latin typeface="+mj-lt"/>
                <a:ea typeface="Calibri"/>
                <a:cs typeface="Calibri"/>
                <a:hlinkClick r:id="rId4"/>
              </a:rPr>
              <a:t>https://github.com/raziel-razmattaz/EPWS2324EngelHatzkeBreidbach/blob/main/Artefacts/Datenstruktur.md</a:t>
            </a:r>
            <a:r>
              <a:rPr lang="de-DE" sz="1200" dirty="0">
                <a:latin typeface="+mj-lt"/>
                <a:ea typeface="Calibri"/>
                <a:cs typeface="Calibri"/>
              </a:rPr>
              <a:t>)</a:t>
            </a:r>
            <a:r>
              <a:rPr lang="de-DE" sz="1200" dirty="0">
                <a:latin typeface="+mj-lt"/>
                <a:ea typeface="Calibri"/>
                <a:cs typeface="Segoe UI"/>
              </a:rPr>
              <a:t>.</a:t>
            </a:r>
            <a:endParaRPr lang="de-DE" sz="1200" dirty="0">
              <a:latin typeface="+mj-lt"/>
              <a:cs typeface="Segoe UI"/>
            </a:endParaRPr>
          </a:p>
          <a:p>
            <a:r>
              <a:rPr lang="de-DE" sz="1200" dirty="0">
                <a:latin typeface="+mj-lt"/>
                <a:ea typeface="Calibri"/>
                <a:cs typeface="Segoe UI"/>
              </a:rPr>
              <a:t>Um den individuellen Nutzerfortschritt anzuzeigen, müssen anschließend nur bestimmte Knoten farblich angepasst werden, oder </a:t>
            </a:r>
            <a:r>
              <a:rPr lang="de-DE" sz="1200" dirty="0" err="1">
                <a:latin typeface="+mj-lt"/>
                <a:ea typeface="Calibri"/>
                <a:cs typeface="Segoe UI"/>
              </a:rPr>
              <a:t>andersweitig</a:t>
            </a:r>
            <a:r>
              <a:rPr lang="de-DE" sz="1200" dirty="0">
                <a:latin typeface="+mj-lt"/>
                <a:ea typeface="Calibri"/>
                <a:cs typeface="Segoe UI"/>
              </a:rPr>
              <a:t> behandelt werden. Nicht durchlaufene Knoten bspw. in grau, durchlaufene in blau, und der aktuelle in gelb.</a:t>
            </a:r>
            <a:endParaRPr lang="de-DE" sz="1200" dirty="0">
              <a:latin typeface="+mj-lt"/>
              <a:cs typeface="Segoe UI"/>
            </a:endParaRPr>
          </a:p>
        </p:txBody>
      </p:sp>
      <p:sp>
        <p:nvSpPr>
          <p:cNvPr id="4" name="Datumsplatzhalter 3">
            <a:extLst>
              <a:ext uri="{FF2B5EF4-FFF2-40B4-BE49-F238E27FC236}">
                <a16:creationId xmlns:a16="http://schemas.microsoft.com/office/drawing/2014/main" id="{3480FE17-DAEA-7D8F-ECB6-8F9DE47A44E4}"/>
              </a:ext>
            </a:extLst>
          </p:cNvPr>
          <p:cNvSpPr>
            <a:spLocks noGrp="1"/>
          </p:cNvSpPr>
          <p:nvPr>
            <p:ph type="dt" idx="1"/>
          </p:nvPr>
        </p:nvSpPr>
        <p:spPr/>
        <p:txBody>
          <a:bodyPr/>
          <a:lstStyle/>
          <a:p>
            <a:fld id="{8F6AAE3C-33AF-4FEB-BB71-EFD3477BD37E}" type="datetime8">
              <a:rPr lang="en-DE" smtClean="0"/>
              <a:t>19/01/2024 00:21</a:t>
            </a:fld>
            <a:endParaRPr lang="en-DE"/>
          </a:p>
        </p:txBody>
      </p:sp>
      <p:sp>
        <p:nvSpPr>
          <p:cNvPr id="5" name="Foliennummernplatzhalter 4">
            <a:extLst>
              <a:ext uri="{FF2B5EF4-FFF2-40B4-BE49-F238E27FC236}">
                <a16:creationId xmlns:a16="http://schemas.microsoft.com/office/drawing/2014/main" id="{C63D524E-36BB-C1D8-9DBD-AC73D396BB11}"/>
              </a:ext>
            </a:extLst>
          </p:cNvPr>
          <p:cNvSpPr>
            <a:spLocks noGrp="1"/>
          </p:cNvSpPr>
          <p:nvPr>
            <p:ph type="sldNum" sz="quarter" idx="5"/>
          </p:nvPr>
        </p:nvSpPr>
        <p:spPr/>
        <p:txBody>
          <a:bodyPr/>
          <a:lstStyle/>
          <a:p>
            <a:fld id="{54E84FF0-BEB9-BDB9-F750-48EC011E011D}" type="slidenum">
              <a:rPr lang="de-DE" smtClean="0"/>
              <a:t>21</a:t>
            </a:fld>
            <a:endParaRPr lang="de-DE"/>
          </a:p>
        </p:txBody>
      </p:sp>
    </p:spTree>
    <p:extLst>
      <p:ext uri="{BB962C8B-B14F-4D97-AF65-F5344CB8AC3E}">
        <p14:creationId xmlns:p14="http://schemas.microsoft.com/office/powerpoint/2010/main" val="2439238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CF529-27A3-C2F6-BE7A-E8871124CBF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7CADE98-CC3D-B719-E7E2-2A1DF312A52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9C78C90-0229-DB5C-36D1-FB59DF5C549C}"/>
              </a:ext>
            </a:extLst>
          </p:cNvPr>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1200" dirty="0" err="1">
                <a:latin typeface="+mj-lt"/>
                <a:ea typeface="SimSun"/>
                <a:cs typeface="Times New Roman"/>
              </a:rPr>
              <a:t>Modellierung</a:t>
            </a:r>
            <a:r>
              <a:rPr lang="en-GB" sz="1200" dirty="0">
                <a:latin typeface="+mj-lt"/>
                <a:ea typeface="SimSun"/>
                <a:cs typeface="Times New Roman"/>
              </a:rPr>
              <a:t> der </a:t>
            </a:r>
            <a:r>
              <a:rPr lang="en-GB" sz="1200" dirty="0" err="1">
                <a:latin typeface="+mj-lt"/>
                <a:ea typeface="SimSun"/>
                <a:cs typeface="Times New Roman"/>
              </a:rPr>
              <a:t>Funktionslogik</a:t>
            </a:r>
            <a:r>
              <a:rPr lang="en-GB" sz="1200" dirty="0">
                <a:latin typeface="+mj-lt"/>
                <a:ea typeface="SimSun"/>
                <a:cs typeface="Times New Roman"/>
              </a:rPr>
              <a:t> für die </a:t>
            </a:r>
            <a:r>
              <a:rPr lang="en-GB" sz="1200" dirty="0" err="1">
                <a:latin typeface="+mj-lt"/>
                <a:ea typeface="SimSun"/>
                <a:cs typeface="Times New Roman"/>
              </a:rPr>
              <a:t>Diagrammerstellung</a:t>
            </a:r>
            <a:r>
              <a:rPr lang="en-GB" sz="1200" dirty="0">
                <a:latin typeface="+mj-lt"/>
                <a:ea typeface="SimSun"/>
                <a:cs typeface="Times New Roman"/>
              </a:rPr>
              <a:t>, </a:t>
            </a:r>
            <a:r>
              <a:rPr lang="en-GB" sz="1200" dirty="0" err="1">
                <a:latin typeface="+mj-lt"/>
                <a:ea typeface="SimSun"/>
                <a:cs typeface="Times New Roman"/>
              </a:rPr>
              <a:t>wie</a:t>
            </a:r>
            <a:r>
              <a:rPr lang="en-GB" sz="1200" dirty="0">
                <a:latin typeface="+mj-lt"/>
                <a:ea typeface="SimSun"/>
                <a:cs typeface="Times New Roman"/>
              </a:rPr>
              <a:t> </a:t>
            </a:r>
            <a:r>
              <a:rPr lang="en-GB" sz="1200" dirty="0" err="1">
                <a:latin typeface="+mj-lt"/>
                <a:ea typeface="SimSun"/>
                <a:cs typeface="Times New Roman"/>
              </a:rPr>
              <a:t>beschrieben</a:t>
            </a:r>
            <a:r>
              <a:rPr lang="en-GB" sz="1200" dirty="0">
                <a:latin typeface="+mj-lt"/>
                <a:ea typeface="SimSun"/>
                <a:cs typeface="Times New Roman"/>
              </a:rPr>
              <a:t> auf der </a:t>
            </a:r>
            <a:r>
              <a:rPr lang="en-GB" sz="1200" dirty="0" err="1">
                <a:latin typeface="+mj-lt"/>
                <a:ea typeface="SimSun"/>
                <a:cs typeface="Times New Roman"/>
              </a:rPr>
              <a:t>letzten</a:t>
            </a:r>
            <a:r>
              <a:rPr lang="en-GB" sz="1200" dirty="0">
                <a:latin typeface="+mj-lt"/>
                <a:ea typeface="SimSun"/>
                <a:cs typeface="Times New Roman"/>
              </a:rPr>
              <a:t> Folie</a:t>
            </a:r>
            <a:endParaRPr lang="en-GB" sz="1200" dirty="0">
              <a:latin typeface="+mj-lt"/>
            </a:endParaRPr>
          </a:p>
          <a:p>
            <a:endParaRPr lang="de-DE" sz="1200" dirty="0">
              <a:latin typeface="+mj-lt"/>
              <a:cs typeface="Segoe UI"/>
            </a:endParaRPr>
          </a:p>
        </p:txBody>
      </p:sp>
      <p:sp>
        <p:nvSpPr>
          <p:cNvPr id="4" name="Datumsplatzhalter 3">
            <a:extLst>
              <a:ext uri="{FF2B5EF4-FFF2-40B4-BE49-F238E27FC236}">
                <a16:creationId xmlns:a16="http://schemas.microsoft.com/office/drawing/2014/main" id="{F0D2FEFC-C907-CB52-5642-B7F387B591F5}"/>
              </a:ext>
            </a:extLst>
          </p:cNvPr>
          <p:cNvSpPr>
            <a:spLocks noGrp="1"/>
          </p:cNvSpPr>
          <p:nvPr>
            <p:ph type="dt" idx="1"/>
          </p:nvPr>
        </p:nvSpPr>
        <p:spPr/>
        <p:txBody>
          <a:bodyPr/>
          <a:lstStyle/>
          <a:p>
            <a:fld id="{E0F9CA26-08B8-41FC-A1A7-BE0CEAAEEBCE}" type="datetime8">
              <a:rPr lang="en-DE" smtClean="0"/>
              <a:t>19/01/2024 00:21</a:t>
            </a:fld>
            <a:endParaRPr lang="en-DE"/>
          </a:p>
        </p:txBody>
      </p:sp>
      <p:sp>
        <p:nvSpPr>
          <p:cNvPr id="5" name="Foliennummernplatzhalter 4">
            <a:extLst>
              <a:ext uri="{FF2B5EF4-FFF2-40B4-BE49-F238E27FC236}">
                <a16:creationId xmlns:a16="http://schemas.microsoft.com/office/drawing/2014/main" id="{1E8D15E6-76AF-1967-175C-177E7B62896C}"/>
              </a:ext>
            </a:extLst>
          </p:cNvPr>
          <p:cNvSpPr>
            <a:spLocks noGrp="1"/>
          </p:cNvSpPr>
          <p:nvPr>
            <p:ph type="sldNum" sz="quarter" idx="5"/>
          </p:nvPr>
        </p:nvSpPr>
        <p:spPr/>
        <p:txBody>
          <a:bodyPr/>
          <a:lstStyle/>
          <a:p>
            <a:fld id="{54E84FF0-BEB9-BDB9-F750-48EC011E011D}" type="slidenum">
              <a:rPr lang="de-DE" smtClean="0"/>
              <a:t>22</a:t>
            </a:fld>
            <a:endParaRPr lang="de-DE"/>
          </a:p>
        </p:txBody>
      </p:sp>
    </p:spTree>
    <p:extLst>
      <p:ext uri="{BB962C8B-B14F-4D97-AF65-F5344CB8AC3E}">
        <p14:creationId xmlns:p14="http://schemas.microsoft.com/office/powerpoint/2010/main" val="1636735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8AB24-765C-BAC5-A0A0-F7FE586AB8C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84F4A6F-E3C9-98AD-7DF3-22EC5E5EEF6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863FA9E-9720-51C8-FDB2-2CDAEAC40C0E}"/>
              </a:ext>
            </a:extLst>
          </p:cNvPr>
          <p:cNvSpPr>
            <a:spLocks noGrp="1"/>
          </p:cNvSpPr>
          <p:nvPr>
            <p:ph type="body" idx="1"/>
          </p:nvPr>
        </p:nvSpPr>
        <p:spPr/>
        <p:txBody>
          <a:bodyPr/>
          <a:lstStyle/>
          <a:p>
            <a:r>
              <a:rPr lang="de-DE" sz="1200" dirty="0">
                <a:latin typeface="+mj-lt"/>
                <a:cs typeface="Segoe UI"/>
              </a:rPr>
              <a:t>Der Narrative Prototype ist der Prototyp für die </a:t>
            </a:r>
            <a:r>
              <a:rPr lang="de-DE" sz="1200" dirty="0" err="1">
                <a:latin typeface="+mj-lt"/>
                <a:cs typeface="Segoe UI"/>
              </a:rPr>
              <a:t>Ludonarrative</a:t>
            </a:r>
            <a:r>
              <a:rPr lang="de-DE" sz="1200" dirty="0">
                <a:latin typeface="+mj-lt"/>
                <a:cs typeface="Segoe UI"/>
              </a:rPr>
              <a:t> des gamifizierten Systems. Entwickelt werden hier inhaltliche Texte, das </a:t>
            </a:r>
            <a:r>
              <a:rPr lang="de-DE" sz="1200" dirty="0" err="1">
                <a:latin typeface="+mj-lt"/>
                <a:cs typeface="Segoe UI"/>
              </a:rPr>
              <a:t>Pacing</a:t>
            </a:r>
            <a:r>
              <a:rPr lang="de-DE" sz="1200" dirty="0">
                <a:latin typeface="+mj-lt"/>
                <a:cs typeface="Segoe UI"/>
              </a:rPr>
              <a:t>, sowie der Flow der einzelnen Sektionen. Als Ziel wurde eine kurze Unit mit mind. 25 Sektionen gewählt, inklusive mehrerer paralleler Pfade, User Interaktionen, Konditionen etc.</a:t>
            </a:r>
          </a:p>
          <a:p>
            <a:r>
              <a:rPr lang="de-DE" sz="1200" dirty="0">
                <a:latin typeface="+mj-lt"/>
                <a:cs typeface="Segoe UI"/>
              </a:rPr>
              <a:t>Genutzt wurde </a:t>
            </a:r>
            <a:r>
              <a:rPr lang="de-DE" sz="1200" dirty="0" err="1">
                <a:latin typeface="+mj-lt"/>
                <a:cs typeface="Segoe UI"/>
              </a:rPr>
              <a:t>Narrat</a:t>
            </a:r>
            <a:r>
              <a:rPr lang="de-DE" sz="1200" dirty="0">
                <a:latin typeface="+mj-lt"/>
                <a:cs typeface="Segoe UI"/>
              </a:rPr>
              <a:t> (mehr zu </a:t>
            </a:r>
            <a:r>
              <a:rPr lang="de-DE" sz="1200" dirty="0" err="1">
                <a:latin typeface="+mj-lt"/>
                <a:cs typeface="Segoe UI"/>
              </a:rPr>
              <a:t>Narrat</a:t>
            </a:r>
            <a:r>
              <a:rPr lang="de-DE" sz="1200" dirty="0">
                <a:latin typeface="+mj-lt"/>
                <a:cs typeface="Segoe UI"/>
              </a:rPr>
              <a:t> hier: </a:t>
            </a:r>
            <a:r>
              <a:rPr lang="de-DE" sz="1200" dirty="0">
                <a:latin typeface="+mj-lt"/>
                <a:cs typeface="Calibri"/>
                <a:hlinkClick r:id="rId3"/>
              </a:rPr>
              <a:t>https://docs.narrat.dev/</a:t>
            </a:r>
            <a:r>
              <a:rPr lang="de-DE" sz="1200" dirty="0">
                <a:latin typeface="+mj-lt"/>
                <a:cs typeface="Segoe UI"/>
              </a:rPr>
              <a:t>), da es sich zur schnellen, einfachen und iterativen Entwicklung text-basierter, interaktiver Systeme gut handelt. So kann auch schon vor der Fertigstellung des programmierten Teils diese wichtige Komponente des vertikalen Prototyps entwickelt werden.</a:t>
            </a:r>
          </a:p>
          <a:p>
            <a:r>
              <a:rPr lang="de-DE" sz="1200" dirty="0">
                <a:latin typeface="+mj-lt"/>
                <a:cs typeface="Segoe UI"/>
              </a:rPr>
              <a:t>Der Narrative Prototype ist beinahe komplett, und ist hier zu finden: </a:t>
            </a:r>
            <a:r>
              <a:rPr lang="de-DE" sz="1200" dirty="0">
                <a:latin typeface="+mj-lt"/>
                <a:cs typeface="Calibri"/>
                <a:hlinkClick r:id="rId4"/>
              </a:rPr>
              <a:t>https://github.com/raziel-razmattaz/EPWS2324EngelHatzkeBreidbach/tree/main/Narrative-Protype</a:t>
            </a:r>
            <a:endParaRPr lang="de-DE" sz="1200" dirty="0">
              <a:latin typeface="+mj-lt"/>
              <a:cs typeface="Calibri"/>
            </a:endParaRPr>
          </a:p>
          <a:p>
            <a:r>
              <a:rPr lang="de-DE" sz="1200" dirty="0">
                <a:latin typeface="+mj-lt"/>
                <a:cs typeface="Calibri"/>
              </a:rPr>
              <a:t>Die entwickelte Unit befasst sich mit dem, für ASD eingesetztem, Level Support System und kann unter dem obigen Link runtergeladen und getestet werden.</a:t>
            </a:r>
            <a:endParaRPr lang="de-DE" sz="1200" dirty="0">
              <a:latin typeface="+mj-lt"/>
            </a:endParaRPr>
          </a:p>
        </p:txBody>
      </p:sp>
      <p:sp>
        <p:nvSpPr>
          <p:cNvPr id="4" name="Datumsplatzhalter 3">
            <a:extLst>
              <a:ext uri="{FF2B5EF4-FFF2-40B4-BE49-F238E27FC236}">
                <a16:creationId xmlns:a16="http://schemas.microsoft.com/office/drawing/2014/main" id="{29796732-7CC8-D9F9-7473-CF507D5CA4B3}"/>
              </a:ext>
            </a:extLst>
          </p:cNvPr>
          <p:cNvSpPr>
            <a:spLocks noGrp="1"/>
          </p:cNvSpPr>
          <p:nvPr>
            <p:ph type="dt" idx="1"/>
          </p:nvPr>
        </p:nvSpPr>
        <p:spPr/>
        <p:txBody>
          <a:bodyPr/>
          <a:lstStyle/>
          <a:p>
            <a:fld id="{68BFB346-50C7-426B-B344-38F4B6D780D6}" type="datetime8">
              <a:rPr lang="en-DE" smtClean="0"/>
              <a:t>19/01/2024 00:21</a:t>
            </a:fld>
            <a:endParaRPr lang="en-DE"/>
          </a:p>
        </p:txBody>
      </p:sp>
      <p:sp>
        <p:nvSpPr>
          <p:cNvPr id="5" name="Foliennummernplatzhalter 4">
            <a:extLst>
              <a:ext uri="{FF2B5EF4-FFF2-40B4-BE49-F238E27FC236}">
                <a16:creationId xmlns:a16="http://schemas.microsoft.com/office/drawing/2014/main" id="{9ED35F4F-C497-E5D2-C853-2B45B3D95B0C}"/>
              </a:ext>
            </a:extLst>
          </p:cNvPr>
          <p:cNvSpPr>
            <a:spLocks noGrp="1"/>
          </p:cNvSpPr>
          <p:nvPr>
            <p:ph type="sldNum" sz="quarter" idx="5"/>
          </p:nvPr>
        </p:nvSpPr>
        <p:spPr/>
        <p:txBody>
          <a:bodyPr/>
          <a:lstStyle/>
          <a:p>
            <a:fld id="{54E84FF0-BEB9-BDB9-F750-48EC011E011D}" type="slidenum">
              <a:rPr lang="de-DE" smtClean="0"/>
              <a:t>23</a:t>
            </a:fld>
            <a:endParaRPr lang="de-DE"/>
          </a:p>
        </p:txBody>
      </p:sp>
    </p:spTree>
    <p:extLst>
      <p:ext uri="{BB962C8B-B14F-4D97-AF65-F5344CB8AC3E}">
        <p14:creationId xmlns:p14="http://schemas.microsoft.com/office/powerpoint/2010/main" val="1736806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460C9-159E-25E4-29D0-8DE0840AC4F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A903112-1339-E245-01C3-202AD28165C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A8C9920-06B7-D8BD-66D4-8FF842C0F793}"/>
              </a:ext>
            </a:extLst>
          </p:cNvPr>
          <p:cNvSpPr>
            <a:spLocks noGrp="1"/>
          </p:cNvSpPr>
          <p:nvPr>
            <p:ph type="body" idx="1"/>
          </p:nvPr>
        </p:nvSpPr>
        <p:spPr/>
        <p:txBody>
          <a:bodyPr/>
          <a:lstStyle/>
          <a:p>
            <a:r>
              <a:rPr lang="de-DE" sz="1200" dirty="0">
                <a:latin typeface="+mj-lt"/>
                <a:ea typeface="Calibri"/>
                <a:cs typeface="Segoe UI"/>
              </a:rPr>
              <a:t>Um das Konzept weiter auszuarbeiten und eine Umsetzung vorzubereiten wurden mehrere Wireframes designt. Alle Wireframes sind auf </a:t>
            </a:r>
            <a:r>
              <a:rPr lang="de-DE" sz="1200" dirty="0" err="1">
                <a:latin typeface="+mj-lt"/>
                <a:ea typeface="Calibri"/>
                <a:cs typeface="Segoe UI"/>
              </a:rPr>
              <a:t>Figma</a:t>
            </a:r>
            <a:r>
              <a:rPr lang="de-DE" sz="1200" dirty="0">
                <a:latin typeface="+mj-lt"/>
                <a:ea typeface="Calibri"/>
                <a:cs typeface="Segoe UI"/>
              </a:rPr>
              <a:t> hier im Detail und in HD zu betrachten: </a:t>
            </a:r>
            <a:r>
              <a:rPr lang="de-DE" sz="1200" dirty="0">
                <a:latin typeface="+mj-lt"/>
                <a:ea typeface="Calibri"/>
                <a:cs typeface="Calibri"/>
                <a:hlinkClick r:id="rId3"/>
              </a:rPr>
              <a:t>https://www.figma.com/file/CDkj5TnTCixNgEo1Le6FaY/EP-Wireframes?type=design&amp;mode=design&amp;t=i7sP7Z62LjctLANQ-1</a:t>
            </a:r>
            <a:endParaRPr lang="en-US" sz="1200" dirty="0">
              <a:latin typeface="+mj-lt"/>
              <a:ea typeface="Calibri"/>
              <a:cs typeface="Calibri"/>
            </a:endParaRPr>
          </a:p>
          <a:p>
            <a:r>
              <a:rPr lang="de-DE" sz="1200" dirty="0">
                <a:latin typeface="+mj-lt"/>
                <a:ea typeface="Calibri"/>
                <a:cs typeface="Calibri"/>
              </a:rPr>
              <a:t>Es wurde ein simples, modernes und sauberes Design im </a:t>
            </a:r>
            <a:r>
              <a:rPr lang="de-DE" sz="1200" dirty="0" err="1">
                <a:latin typeface="+mj-lt"/>
                <a:ea typeface="Calibri"/>
                <a:cs typeface="Calibri"/>
              </a:rPr>
              <a:t>Darkmode</a:t>
            </a:r>
            <a:r>
              <a:rPr lang="de-DE" sz="1200" dirty="0">
                <a:latin typeface="+mj-lt"/>
                <a:ea typeface="Calibri"/>
                <a:cs typeface="Calibri"/>
              </a:rPr>
              <a:t> entworfen. Die Katze fungiert als </a:t>
            </a:r>
            <a:r>
              <a:rPr lang="de-DE" sz="1200" dirty="0" err="1">
                <a:latin typeface="+mj-lt"/>
                <a:ea typeface="Calibri"/>
                <a:cs typeface="Calibri"/>
              </a:rPr>
              <a:t>Placeholder</a:t>
            </a:r>
            <a:r>
              <a:rPr lang="de-DE" sz="1200" dirty="0">
                <a:latin typeface="+mj-lt"/>
                <a:ea typeface="Calibri"/>
                <a:cs typeface="Calibri"/>
              </a:rPr>
              <a:t> für den animierten Avatar. Zu dem Text sollte immer ein Bild gepaart werden, da der Einsatz von visuellen Medien den Lehrvorgang unterstützt. Dies können bspw. Diagramme, aber auch einfache Stock </a:t>
            </a:r>
            <a:r>
              <a:rPr lang="de-DE" sz="1200" dirty="0" err="1">
                <a:latin typeface="+mj-lt"/>
                <a:ea typeface="Calibri"/>
                <a:cs typeface="Calibri"/>
              </a:rPr>
              <a:t>Photos</a:t>
            </a:r>
            <a:r>
              <a:rPr lang="de-DE" sz="1200" dirty="0">
                <a:latin typeface="+mj-lt"/>
                <a:ea typeface="Calibri"/>
                <a:cs typeface="Calibri"/>
              </a:rPr>
              <a:t> sein, die den Nutzer anregen sollen. Auch wurde darauf geachtet das die serifenlose Schriftart möglichst einfach auf dem Display zu lesen ist, sowie dass nie zu viel Text auf einmal auf dem </a:t>
            </a:r>
            <a:r>
              <a:rPr lang="de-DE" sz="1200" dirty="0" err="1">
                <a:latin typeface="+mj-lt"/>
                <a:ea typeface="Calibri"/>
                <a:cs typeface="Calibri"/>
              </a:rPr>
              <a:t>BIldschirm</a:t>
            </a:r>
            <a:r>
              <a:rPr lang="de-DE" sz="1200" dirty="0">
                <a:latin typeface="+mj-lt"/>
                <a:ea typeface="Calibri"/>
                <a:cs typeface="Calibri"/>
              </a:rPr>
              <a:t> erscheint. Rechts ist die Sektion mit dem längsten Text; die meisten Sektionen sind kürzer.</a:t>
            </a:r>
            <a:endParaRPr lang="de-DE" sz="1200" dirty="0">
              <a:latin typeface="+mj-lt"/>
            </a:endParaRPr>
          </a:p>
          <a:p>
            <a:r>
              <a:rPr lang="de-DE" sz="1200" dirty="0">
                <a:latin typeface="+mj-lt"/>
                <a:ea typeface="Calibri"/>
                <a:cs typeface="Calibri"/>
              </a:rPr>
              <a:t>Zu viel Text auf einmal würde nicht sehr interaktiv oder interessant auf den Nutzer wirken und ihn so eher ermutigen den </a:t>
            </a:r>
            <a:r>
              <a:rPr lang="de-DE" sz="1200" dirty="0" err="1">
                <a:latin typeface="+mj-lt"/>
                <a:ea typeface="Calibri"/>
                <a:cs typeface="Calibri"/>
              </a:rPr>
              <a:t>Lehrtext</a:t>
            </a:r>
            <a:r>
              <a:rPr lang="de-DE" sz="1200" dirty="0">
                <a:latin typeface="+mj-lt"/>
                <a:ea typeface="Calibri"/>
                <a:cs typeface="Calibri"/>
              </a:rPr>
              <a:t> zu überfliegen.</a:t>
            </a:r>
            <a:endParaRPr lang="de-DE" sz="1200" dirty="0">
              <a:latin typeface="+mj-lt"/>
            </a:endParaRPr>
          </a:p>
          <a:p>
            <a:endParaRPr lang="en-DE" sz="1200" dirty="0">
              <a:latin typeface="+mj-lt"/>
            </a:endParaRPr>
          </a:p>
        </p:txBody>
      </p:sp>
      <p:sp>
        <p:nvSpPr>
          <p:cNvPr id="4" name="Datumsplatzhalter 3">
            <a:extLst>
              <a:ext uri="{FF2B5EF4-FFF2-40B4-BE49-F238E27FC236}">
                <a16:creationId xmlns:a16="http://schemas.microsoft.com/office/drawing/2014/main" id="{5FDAD903-F4BE-1EC1-6348-0ABE6A0DC1FD}"/>
              </a:ext>
            </a:extLst>
          </p:cNvPr>
          <p:cNvSpPr>
            <a:spLocks noGrp="1"/>
          </p:cNvSpPr>
          <p:nvPr>
            <p:ph type="dt" idx="1"/>
          </p:nvPr>
        </p:nvSpPr>
        <p:spPr/>
        <p:txBody>
          <a:bodyPr/>
          <a:lstStyle/>
          <a:p>
            <a:fld id="{FA257302-4B88-4D18-8406-CE91882A88B3}" type="datetime8">
              <a:rPr lang="en-DE" smtClean="0"/>
              <a:t>19/01/2024 00:21</a:t>
            </a:fld>
            <a:endParaRPr lang="en-DE"/>
          </a:p>
        </p:txBody>
      </p:sp>
      <p:sp>
        <p:nvSpPr>
          <p:cNvPr id="5" name="Foliennummernplatzhalter 4">
            <a:extLst>
              <a:ext uri="{FF2B5EF4-FFF2-40B4-BE49-F238E27FC236}">
                <a16:creationId xmlns:a16="http://schemas.microsoft.com/office/drawing/2014/main" id="{72F0686E-D2D1-9467-8AE1-4780274C6CD2}"/>
              </a:ext>
            </a:extLst>
          </p:cNvPr>
          <p:cNvSpPr>
            <a:spLocks noGrp="1"/>
          </p:cNvSpPr>
          <p:nvPr>
            <p:ph type="sldNum" sz="quarter" idx="5"/>
          </p:nvPr>
        </p:nvSpPr>
        <p:spPr/>
        <p:txBody>
          <a:bodyPr/>
          <a:lstStyle/>
          <a:p>
            <a:fld id="{54E84FF0-BEB9-BDB9-F750-48EC011E011D}" type="slidenum">
              <a:rPr lang="de-DE" smtClean="0"/>
              <a:t>24</a:t>
            </a:fld>
            <a:endParaRPr lang="de-DE"/>
          </a:p>
        </p:txBody>
      </p:sp>
    </p:spTree>
    <p:extLst>
      <p:ext uri="{BB962C8B-B14F-4D97-AF65-F5344CB8AC3E}">
        <p14:creationId xmlns:p14="http://schemas.microsoft.com/office/powerpoint/2010/main" val="3469221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9BCA5-C456-154B-79FB-BC816EA9A01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A8AACC-F427-7855-F874-DE5EE0D40BD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978350E-8A53-4735-A62F-FA9F43DEB3FD}"/>
              </a:ext>
            </a:extLst>
          </p:cNvPr>
          <p:cNvSpPr>
            <a:spLocks noGrp="1"/>
          </p:cNvSpPr>
          <p:nvPr>
            <p:ph type="body" idx="1"/>
          </p:nvPr>
        </p:nvSpPr>
        <p:spPr/>
        <p:txBody>
          <a:bodyPr/>
          <a:lstStyle/>
          <a:p>
            <a:r>
              <a:rPr lang="de-DE" sz="1200" dirty="0">
                <a:latin typeface="+mj-lt"/>
                <a:ea typeface="Calibri"/>
                <a:cs typeface="Segoe UI"/>
              </a:rPr>
              <a:t>Als nächstes haben wir uns Gedanken über die interaktiven Elemente gemacht. Hierzu gehören bspw. Multiple Choice Aufgaben oder die Freitexteingabe.</a:t>
            </a:r>
            <a:endParaRPr lang="de-DE" sz="1200" dirty="0">
              <a:effectLst/>
              <a:latin typeface="+mj-lt"/>
              <a:cs typeface="Segoe UI"/>
            </a:endParaRPr>
          </a:p>
          <a:p>
            <a:r>
              <a:rPr lang="en-DE" sz="1200" dirty="0">
                <a:latin typeface="+mj-lt"/>
                <a:ea typeface="Calibri"/>
                <a:cs typeface="Calibri"/>
              </a:rPr>
              <a:t>Bei </a:t>
            </a:r>
            <a:r>
              <a:rPr lang="en-DE" sz="1200" dirty="0" err="1">
                <a:latin typeface="+mj-lt"/>
                <a:ea typeface="Calibri"/>
                <a:cs typeface="Calibri"/>
              </a:rPr>
              <a:t>Klicken</a:t>
            </a:r>
            <a:r>
              <a:rPr lang="en-DE" sz="1200" dirty="0">
                <a:latin typeface="+mj-lt"/>
                <a:ea typeface="Calibri"/>
                <a:cs typeface="Calibri"/>
              </a:rPr>
              <a:t> </a:t>
            </a:r>
            <a:r>
              <a:rPr lang="en-DE" sz="1200" dirty="0" err="1">
                <a:latin typeface="+mj-lt"/>
                <a:ea typeface="Calibri"/>
                <a:cs typeface="Calibri"/>
              </a:rPr>
              <a:t>eines</a:t>
            </a:r>
            <a:r>
              <a:rPr lang="en-DE" sz="1200" dirty="0">
                <a:latin typeface="+mj-lt"/>
                <a:ea typeface="Calibri"/>
                <a:cs typeface="Calibri"/>
              </a:rPr>
              <a:t> Button</a:t>
            </a:r>
            <a:r>
              <a:rPr lang="de-DE" sz="1200" dirty="0">
                <a:latin typeface="+mj-lt"/>
                <a:ea typeface="Calibri"/>
                <a:cs typeface="Calibri"/>
              </a:rPr>
              <a:t>s</a:t>
            </a:r>
            <a:r>
              <a:rPr lang="en-DE" sz="1200" dirty="0">
                <a:latin typeface="+mj-lt"/>
                <a:ea typeface="Calibri"/>
                <a:cs typeface="Calibri"/>
              </a:rPr>
              <a:t>, </a:t>
            </a:r>
            <a:r>
              <a:rPr lang="en-DE" sz="1200" dirty="0" err="1">
                <a:latin typeface="+mj-lt"/>
                <a:ea typeface="Calibri"/>
                <a:cs typeface="Calibri"/>
              </a:rPr>
              <a:t>erscheint</a:t>
            </a:r>
            <a:r>
              <a:rPr lang="en-DE" sz="1200" dirty="0">
                <a:latin typeface="+mj-lt"/>
                <a:ea typeface="Calibri"/>
                <a:cs typeface="Calibri"/>
              </a:rPr>
              <a:t> </a:t>
            </a:r>
            <a:r>
              <a:rPr lang="en-DE" sz="1200" dirty="0" err="1">
                <a:latin typeface="+mj-lt"/>
                <a:ea typeface="Calibri"/>
                <a:cs typeface="Calibri"/>
              </a:rPr>
              <a:t>visuelles</a:t>
            </a:r>
            <a:r>
              <a:rPr lang="en-DE" sz="1200" dirty="0">
                <a:latin typeface="+mj-lt"/>
                <a:ea typeface="Calibri"/>
                <a:cs typeface="Calibri"/>
              </a:rPr>
              <a:t> Feedback, </a:t>
            </a:r>
            <a:r>
              <a:rPr lang="en-DE" sz="1200" dirty="0" err="1">
                <a:latin typeface="+mj-lt"/>
                <a:ea typeface="Calibri"/>
                <a:cs typeface="Calibri"/>
              </a:rPr>
              <a:t>wie</a:t>
            </a:r>
            <a:r>
              <a:rPr lang="en-DE" sz="1200" dirty="0">
                <a:latin typeface="+mj-lt"/>
                <a:ea typeface="Calibri"/>
                <a:cs typeface="Calibri"/>
              </a:rPr>
              <a:t> in Frame 1 </a:t>
            </a:r>
            <a:r>
              <a:rPr lang="en-DE" sz="1200" dirty="0" err="1">
                <a:latin typeface="+mj-lt"/>
                <a:ea typeface="Calibri"/>
                <a:cs typeface="Calibri"/>
              </a:rPr>
              <a:t>zu</a:t>
            </a:r>
            <a:r>
              <a:rPr lang="en-DE" sz="1200" dirty="0">
                <a:latin typeface="+mj-lt"/>
                <a:ea typeface="Calibri"/>
                <a:cs typeface="Calibri"/>
              </a:rPr>
              <a:t> </a:t>
            </a:r>
            <a:r>
              <a:rPr lang="en-DE" sz="1200" dirty="0" err="1">
                <a:latin typeface="+mj-lt"/>
                <a:ea typeface="Calibri"/>
                <a:cs typeface="Calibri"/>
              </a:rPr>
              <a:t>sehen</a:t>
            </a:r>
            <a:r>
              <a:rPr lang="en-DE" sz="1200" dirty="0">
                <a:latin typeface="+mj-lt"/>
                <a:ea typeface="Calibri"/>
                <a:cs typeface="Calibri"/>
              </a:rPr>
              <a:t> </a:t>
            </a:r>
            <a:r>
              <a:rPr lang="en-DE" sz="1200" dirty="0" err="1">
                <a:latin typeface="+mj-lt"/>
                <a:ea typeface="Calibri"/>
                <a:cs typeface="Calibri"/>
              </a:rPr>
              <a:t>ist</a:t>
            </a:r>
            <a:r>
              <a:rPr lang="en-DE" sz="1200" dirty="0">
                <a:latin typeface="+mj-lt"/>
                <a:ea typeface="Calibri"/>
                <a:cs typeface="Calibri"/>
              </a:rPr>
              <a:t>.</a:t>
            </a:r>
            <a:endParaRPr lang="en-DE" sz="1200" dirty="0">
              <a:latin typeface="+mj-lt"/>
            </a:endParaRPr>
          </a:p>
        </p:txBody>
      </p:sp>
      <p:sp>
        <p:nvSpPr>
          <p:cNvPr id="4" name="Datumsplatzhalter 3">
            <a:extLst>
              <a:ext uri="{FF2B5EF4-FFF2-40B4-BE49-F238E27FC236}">
                <a16:creationId xmlns:a16="http://schemas.microsoft.com/office/drawing/2014/main" id="{7D974D18-D17E-4747-C553-51D31C5C27AD}"/>
              </a:ext>
            </a:extLst>
          </p:cNvPr>
          <p:cNvSpPr>
            <a:spLocks noGrp="1"/>
          </p:cNvSpPr>
          <p:nvPr>
            <p:ph type="dt" idx="1"/>
          </p:nvPr>
        </p:nvSpPr>
        <p:spPr/>
        <p:txBody>
          <a:bodyPr/>
          <a:lstStyle/>
          <a:p>
            <a:fld id="{83AF0E78-5E18-4300-83DF-DBB2797933F6}" type="datetime8">
              <a:rPr lang="en-DE" smtClean="0"/>
              <a:t>19/01/2024 00:21</a:t>
            </a:fld>
            <a:endParaRPr lang="en-DE"/>
          </a:p>
        </p:txBody>
      </p:sp>
      <p:sp>
        <p:nvSpPr>
          <p:cNvPr id="5" name="Foliennummernplatzhalter 4">
            <a:extLst>
              <a:ext uri="{FF2B5EF4-FFF2-40B4-BE49-F238E27FC236}">
                <a16:creationId xmlns:a16="http://schemas.microsoft.com/office/drawing/2014/main" id="{BFE1B5A4-01B2-9AC7-4767-5F4F47AB4410}"/>
              </a:ext>
            </a:extLst>
          </p:cNvPr>
          <p:cNvSpPr>
            <a:spLocks noGrp="1"/>
          </p:cNvSpPr>
          <p:nvPr>
            <p:ph type="sldNum" sz="quarter" idx="5"/>
          </p:nvPr>
        </p:nvSpPr>
        <p:spPr/>
        <p:txBody>
          <a:bodyPr/>
          <a:lstStyle/>
          <a:p>
            <a:fld id="{54E84FF0-BEB9-BDB9-F750-48EC011E011D}" type="slidenum">
              <a:rPr lang="de-DE" smtClean="0"/>
              <a:t>25</a:t>
            </a:fld>
            <a:endParaRPr lang="de-DE"/>
          </a:p>
        </p:txBody>
      </p:sp>
    </p:spTree>
    <p:extLst>
      <p:ext uri="{BB962C8B-B14F-4D97-AF65-F5344CB8AC3E}">
        <p14:creationId xmlns:p14="http://schemas.microsoft.com/office/powerpoint/2010/main" val="2907036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9A7B3-C2A1-44B9-54A3-2D7443C3D09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FCE7DBD-9EF3-2755-DE6C-B80AF95C49D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6927FE3-FB61-2F62-7CE0-82E9C88FB55C}"/>
              </a:ext>
            </a:extLst>
          </p:cNvPr>
          <p:cNvSpPr>
            <a:spLocks noGrp="1"/>
          </p:cNvSpPr>
          <p:nvPr>
            <p:ph type="body" idx="1"/>
          </p:nvPr>
        </p:nvSpPr>
        <p:spPr/>
        <p:txBody>
          <a:bodyPr/>
          <a:lstStyle/>
          <a:p>
            <a:r>
              <a:rPr lang="en-DE" dirty="0" err="1">
                <a:latin typeface="Calibri"/>
                <a:ea typeface="Calibri"/>
                <a:cs typeface="Calibri"/>
              </a:rPr>
              <a:t>Weitere</a:t>
            </a:r>
            <a:r>
              <a:rPr lang="en-DE" dirty="0">
                <a:latin typeface="Calibri"/>
                <a:ea typeface="Calibri"/>
                <a:cs typeface="Calibri"/>
              </a:rPr>
              <a:t> </a:t>
            </a:r>
            <a:r>
              <a:rPr lang="en-DE" dirty="0" err="1">
                <a:latin typeface="Calibri"/>
                <a:ea typeface="Calibri"/>
                <a:cs typeface="Calibri"/>
              </a:rPr>
              <a:t>Elemente</a:t>
            </a:r>
            <a:r>
              <a:rPr lang="en-DE" dirty="0">
                <a:latin typeface="Calibri"/>
                <a:ea typeface="Calibri"/>
                <a:cs typeface="Calibri"/>
              </a:rPr>
              <a:t> </a:t>
            </a:r>
            <a:r>
              <a:rPr lang="en-DE" dirty="0" err="1">
                <a:latin typeface="Calibri"/>
                <a:ea typeface="Calibri"/>
                <a:cs typeface="Calibri"/>
              </a:rPr>
              <a:t>sind</a:t>
            </a:r>
            <a:r>
              <a:rPr lang="en-DE" dirty="0">
                <a:latin typeface="Calibri"/>
                <a:ea typeface="Calibri"/>
                <a:cs typeface="Calibri"/>
              </a:rPr>
              <a:t> die </a:t>
            </a:r>
            <a:r>
              <a:rPr lang="en-DE" dirty="0" err="1">
                <a:latin typeface="Calibri"/>
                <a:ea typeface="Calibri"/>
                <a:cs typeface="Calibri"/>
              </a:rPr>
              <a:t>interagierbare</a:t>
            </a:r>
            <a:r>
              <a:rPr lang="en-DE" dirty="0">
                <a:latin typeface="Calibri"/>
                <a:ea typeface="Calibri"/>
                <a:cs typeface="Calibri"/>
              </a:rPr>
              <a:t> Side-bar, </a:t>
            </a:r>
            <a:r>
              <a:rPr lang="en-DE" dirty="0" err="1">
                <a:latin typeface="Calibri"/>
                <a:ea typeface="Calibri"/>
                <a:cs typeface="Calibri"/>
              </a:rPr>
              <a:t>sowie</a:t>
            </a:r>
            <a:r>
              <a:rPr lang="en-DE" dirty="0">
                <a:latin typeface="Calibri"/>
                <a:ea typeface="Calibri"/>
                <a:cs typeface="Calibri"/>
              </a:rPr>
              <a:t> das </a:t>
            </a:r>
            <a:r>
              <a:rPr lang="en-DE" dirty="0" err="1">
                <a:latin typeface="Calibri"/>
                <a:ea typeface="Calibri"/>
                <a:cs typeface="Calibri"/>
              </a:rPr>
              <a:t>Fortschrittsdiagramm</a:t>
            </a:r>
            <a:r>
              <a:rPr lang="en-DE" dirty="0">
                <a:latin typeface="Calibri"/>
                <a:ea typeface="Calibri"/>
                <a:cs typeface="Calibri"/>
              </a:rPr>
              <a:t>.</a:t>
            </a:r>
          </a:p>
          <a:p>
            <a:r>
              <a:rPr lang="en-DE" dirty="0">
                <a:latin typeface="Calibri"/>
                <a:ea typeface="Calibri"/>
                <a:cs typeface="Calibri"/>
              </a:rPr>
              <a:t>Wir </a:t>
            </a:r>
            <a:r>
              <a:rPr lang="en-DE" dirty="0" err="1">
                <a:latin typeface="Calibri"/>
                <a:ea typeface="Calibri"/>
                <a:cs typeface="Calibri"/>
              </a:rPr>
              <a:t>haben</a:t>
            </a:r>
            <a:r>
              <a:rPr lang="en-DE" dirty="0">
                <a:latin typeface="Calibri"/>
                <a:ea typeface="Calibri"/>
                <a:cs typeface="Calibri"/>
              </a:rPr>
              <a:t> </a:t>
            </a:r>
            <a:r>
              <a:rPr lang="en-DE" dirty="0" err="1">
                <a:latin typeface="Calibri"/>
                <a:ea typeface="Calibri"/>
                <a:cs typeface="Calibri"/>
              </a:rPr>
              <a:t>uns</a:t>
            </a:r>
            <a:r>
              <a:rPr lang="en-DE" dirty="0">
                <a:latin typeface="Calibri"/>
                <a:ea typeface="Calibri"/>
                <a:cs typeface="Calibri"/>
              </a:rPr>
              <a:t> </a:t>
            </a:r>
            <a:r>
              <a:rPr lang="en-DE" dirty="0" err="1">
                <a:latin typeface="Calibri"/>
                <a:ea typeface="Calibri"/>
                <a:cs typeface="Calibri"/>
              </a:rPr>
              <a:t>entschieden</a:t>
            </a:r>
            <a:r>
              <a:rPr lang="en-DE" dirty="0">
                <a:latin typeface="Calibri"/>
                <a:ea typeface="Calibri"/>
                <a:cs typeface="Calibri"/>
              </a:rPr>
              <a:t>, </a:t>
            </a:r>
            <a:r>
              <a:rPr lang="en-DE" dirty="0" err="1">
                <a:latin typeface="Calibri"/>
                <a:ea typeface="Calibri"/>
                <a:cs typeface="Calibri"/>
              </a:rPr>
              <a:t>dass</a:t>
            </a:r>
            <a:r>
              <a:rPr lang="en-DE" dirty="0">
                <a:latin typeface="Calibri"/>
                <a:ea typeface="Calibri"/>
                <a:cs typeface="Calibri"/>
              </a:rPr>
              <a:t> </a:t>
            </a:r>
            <a:r>
              <a:rPr lang="en-DE" dirty="0" err="1">
                <a:latin typeface="Calibri"/>
                <a:ea typeface="Calibri"/>
                <a:cs typeface="Calibri"/>
              </a:rPr>
              <a:t>Fortschrittsdiagramm</a:t>
            </a:r>
            <a:r>
              <a:rPr lang="en-DE" dirty="0">
                <a:latin typeface="Calibri"/>
                <a:ea typeface="Calibri"/>
                <a:cs typeface="Calibri"/>
              </a:rPr>
              <a:t> horizontal </a:t>
            </a:r>
            <a:r>
              <a:rPr lang="en-DE" dirty="0" err="1">
                <a:latin typeface="Calibri"/>
                <a:ea typeface="Calibri"/>
                <a:cs typeface="Calibri"/>
              </a:rPr>
              <a:t>statt</a:t>
            </a:r>
            <a:r>
              <a:rPr lang="en-DE" dirty="0">
                <a:latin typeface="Calibri"/>
                <a:ea typeface="Calibri"/>
                <a:cs typeface="Calibri"/>
              </a:rPr>
              <a:t> </a:t>
            </a:r>
            <a:r>
              <a:rPr lang="en-DE" dirty="0" err="1">
                <a:latin typeface="Calibri"/>
                <a:ea typeface="Calibri"/>
                <a:cs typeface="Calibri"/>
              </a:rPr>
              <a:t>vertikal</a:t>
            </a:r>
            <a:r>
              <a:rPr lang="en-DE" dirty="0">
                <a:latin typeface="Calibri"/>
                <a:ea typeface="Calibri"/>
                <a:cs typeface="Calibri"/>
              </a:rPr>
              <a:t> scrollbar </a:t>
            </a:r>
            <a:r>
              <a:rPr lang="en-DE" dirty="0" err="1">
                <a:latin typeface="Calibri"/>
                <a:ea typeface="Calibri"/>
                <a:cs typeface="Calibri"/>
              </a:rPr>
              <a:t>zu</a:t>
            </a:r>
            <a:r>
              <a:rPr lang="en-DE" dirty="0">
                <a:latin typeface="Calibri"/>
                <a:ea typeface="Calibri"/>
                <a:cs typeface="Calibri"/>
              </a:rPr>
              <a:t> </a:t>
            </a:r>
            <a:r>
              <a:rPr lang="en-DE" dirty="0" err="1">
                <a:latin typeface="Calibri"/>
                <a:ea typeface="Calibri"/>
                <a:cs typeface="Calibri"/>
              </a:rPr>
              <a:t>machen</a:t>
            </a:r>
            <a:r>
              <a:rPr lang="en-DE" dirty="0">
                <a:latin typeface="Calibri"/>
                <a:ea typeface="Calibri"/>
                <a:cs typeface="Calibri"/>
              </a:rPr>
              <a:t>. Dies </a:t>
            </a:r>
            <a:r>
              <a:rPr lang="en-DE" dirty="0" err="1">
                <a:latin typeface="Calibri"/>
                <a:ea typeface="Calibri"/>
                <a:cs typeface="Calibri"/>
              </a:rPr>
              <a:t>liegt</a:t>
            </a:r>
            <a:r>
              <a:rPr lang="en-DE" dirty="0">
                <a:latin typeface="Calibri"/>
                <a:ea typeface="Calibri"/>
                <a:cs typeface="Calibri"/>
              </a:rPr>
              <a:t> </a:t>
            </a:r>
            <a:r>
              <a:rPr lang="en-DE" dirty="0" err="1">
                <a:latin typeface="Calibri"/>
                <a:ea typeface="Calibri"/>
                <a:cs typeface="Calibri"/>
              </a:rPr>
              <a:t>daran</a:t>
            </a:r>
            <a:r>
              <a:rPr lang="en-DE" dirty="0">
                <a:latin typeface="Calibri"/>
                <a:ea typeface="Calibri"/>
                <a:cs typeface="Calibri"/>
              </a:rPr>
              <a:t>, das der </a:t>
            </a:r>
            <a:r>
              <a:rPr lang="en-DE" dirty="0" err="1">
                <a:latin typeface="Calibri"/>
                <a:ea typeface="Calibri"/>
                <a:cs typeface="Calibri"/>
              </a:rPr>
              <a:t>Fortschrittsgraph</a:t>
            </a:r>
            <a:r>
              <a:rPr lang="en-DE" dirty="0">
                <a:latin typeface="Calibri"/>
                <a:ea typeface="Calibri"/>
                <a:cs typeface="Calibri"/>
              </a:rPr>
              <a:t> </a:t>
            </a:r>
            <a:r>
              <a:rPr lang="en-DE" dirty="0" err="1">
                <a:latin typeface="Calibri"/>
                <a:ea typeface="Calibri"/>
                <a:cs typeface="Calibri"/>
              </a:rPr>
              <a:t>eher</a:t>
            </a:r>
            <a:r>
              <a:rPr lang="en-DE" dirty="0">
                <a:latin typeface="Calibri"/>
                <a:ea typeface="Calibri"/>
                <a:cs typeface="Calibri"/>
              </a:rPr>
              <a:t> lang und </a:t>
            </a:r>
            <a:r>
              <a:rPr lang="en-DE" dirty="0" err="1">
                <a:latin typeface="Calibri"/>
                <a:ea typeface="Calibri"/>
                <a:cs typeface="Calibri"/>
              </a:rPr>
              <a:t>schmal</a:t>
            </a:r>
            <a:r>
              <a:rPr lang="en-DE" dirty="0">
                <a:latin typeface="Calibri"/>
                <a:ea typeface="Calibri"/>
                <a:cs typeface="Calibri"/>
              </a:rPr>
              <a:t> </a:t>
            </a:r>
            <a:r>
              <a:rPr lang="en-DE" dirty="0" err="1">
                <a:latin typeface="Calibri"/>
                <a:ea typeface="Calibri"/>
                <a:cs typeface="Calibri"/>
              </a:rPr>
              <a:t>ist</a:t>
            </a:r>
            <a:r>
              <a:rPr lang="en-DE" dirty="0">
                <a:latin typeface="Calibri"/>
                <a:ea typeface="Calibri"/>
                <a:cs typeface="Calibri"/>
              </a:rPr>
              <a:t>, welches </a:t>
            </a:r>
            <a:r>
              <a:rPr lang="en-DE" dirty="0" err="1">
                <a:latin typeface="Calibri"/>
                <a:ea typeface="Calibri"/>
                <a:cs typeface="Calibri"/>
              </a:rPr>
              <a:t>sich</a:t>
            </a:r>
            <a:r>
              <a:rPr lang="en-DE" dirty="0">
                <a:latin typeface="Calibri"/>
                <a:ea typeface="Calibri"/>
                <a:cs typeface="Calibri"/>
              </a:rPr>
              <a:t> </a:t>
            </a:r>
            <a:r>
              <a:rPr lang="en-DE" dirty="0" err="1">
                <a:latin typeface="Calibri"/>
                <a:ea typeface="Calibri"/>
                <a:cs typeface="Calibri"/>
              </a:rPr>
              <a:t>besser</a:t>
            </a:r>
            <a:r>
              <a:rPr lang="en-DE" dirty="0">
                <a:latin typeface="Calibri"/>
                <a:ea typeface="Calibri"/>
                <a:cs typeface="Calibri"/>
              </a:rPr>
              <a:t> für die </a:t>
            </a:r>
            <a:r>
              <a:rPr lang="en-DE" dirty="0" err="1">
                <a:latin typeface="Calibri"/>
                <a:ea typeface="Calibri"/>
                <a:cs typeface="Calibri"/>
              </a:rPr>
              <a:t>Horizontale</a:t>
            </a:r>
            <a:r>
              <a:rPr lang="en-DE" dirty="0">
                <a:latin typeface="Calibri"/>
                <a:ea typeface="Calibri"/>
                <a:cs typeface="Calibri"/>
              </a:rPr>
              <a:t> </a:t>
            </a:r>
            <a:r>
              <a:rPr lang="en-DE" dirty="0" err="1">
                <a:latin typeface="Calibri"/>
                <a:ea typeface="Calibri"/>
                <a:cs typeface="Calibri"/>
              </a:rPr>
              <a:t>eignet</a:t>
            </a:r>
            <a:r>
              <a:rPr lang="en-DE" dirty="0">
                <a:latin typeface="Calibri"/>
                <a:ea typeface="Calibri"/>
                <a:cs typeface="Calibri"/>
              </a:rPr>
              <a:t>.</a:t>
            </a:r>
          </a:p>
          <a:p>
            <a:r>
              <a:rPr lang="en-DE" dirty="0">
                <a:latin typeface="Calibri"/>
                <a:ea typeface="Calibri"/>
                <a:cs typeface="Calibri"/>
              </a:rPr>
              <a:t>Die Sidebar </a:t>
            </a:r>
            <a:r>
              <a:rPr lang="en-DE" dirty="0" err="1">
                <a:latin typeface="Calibri"/>
                <a:ea typeface="Calibri"/>
                <a:cs typeface="Calibri"/>
              </a:rPr>
              <a:t>ist</a:t>
            </a:r>
            <a:r>
              <a:rPr lang="en-DE" dirty="0">
                <a:latin typeface="Calibri"/>
                <a:ea typeface="Calibri"/>
                <a:cs typeface="Calibri"/>
              </a:rPr>
              <a:t> </a:t>
            </a:r>
            <a:r>
              <a:rPr lang="en-DE" dirty="0" err="1">
                <a:latin typeface="Calibri"/>
                <a:ea typeface="Calibri"/>
                <a:cs typeface="Calibri"/>
              </a:rPr>
              <a:t>ausklappbar</a:t>
            </a:r>
            <a:r>
              <a:rPr lang="en-DE" dirty="0">
                <a:latin typeface="Calibri"/>
                <a:ea typeface="Calibri"/>
                <a:cs typeface="Calibri"/>
              </a:rPr>
              <a:t>, </a:t>
            </a:r>
            <a:r>
              <a:rPr lang="en-DE" dirty="0" err="1">
                <a:latin typeface="Calibri"/>
                <a:ea typeface="Calibri"/>
                <a:cs typeface="Calibri"/>
              </a:rPr>
              <a:t>wie</a:t>
            </a:r>
            <a:r>
              <a:rPr lang="en-DE" dirty="0">
                <a:latin typeface="Calibri"/>
                <a:ea typeface="Calibri"/>
                <a:cs typeface="Calibri"/>
              </a:rPr>
              <a:t> für die </a:t>
            </a:r>
            <a:r>
              <a:rPr lang="en-DE" dirty="0" err="1">
                <a:latin typeface="Calibri"/>
                <a:ea typeface="Calibri"/>
                <a:cs typeface="Calibri"/>
              </a:rPr>
              <a:t>Nutzer</a:t>
            </a:r>
            <a:r>
              <a:rPr lang="en-DE" dirty="0">
                <a:latin typeface="Calibri"/>
                <a:ea typeface="Calibri"/>
                <a:cs typeface="Calibri"/>
              </a:rPr>
              <a:t> von Computersystemen </a:t>
            </a:r>
            <a:r>
              <a:rPr lang="en-DE" dirty="0" err="1">
                <a:latin typeface="Calibri"/>
                <a:ea typeface="Calibri"/>
                <a:cs typeface="Calibri"/>
              </a:rPr>
              <a:t>bereits</a:t>
            </a:r>
            <a:r>
              <a:rPr lang="en-DE" dirty="0">
                <a:latin typeface="Calibri"/>
                <a:ea typeface="Calibri"/>
                <a:cs typeface="Calibri"/>
              </a:rPr>
              <a:t> </a:t>
            </a:r>
            <a:r>
              <a:rPr lang="en-DE" dirty="0" err="1">
                <a:latin typeface="Calibri"/>
                <a:ea typeface="Calibri"/>
                <a:cs typeface="Calibri"/>
              </a:rPr>
              <a:t>gewohnt</a:t>
            </a:r>
            <a:r>
              <a:rPr lang="en-DE" dirty="0">
                <a:latin typeface="Calibri"/>
                <a:ea typeface="Calibri"/>
                <a:cs typeface="Calibri"/>
              </a:rPr>
              <a:t>, um die </a:t>
            </a:r>
            <a:r>
              <a:rPr lang="en-DE" dirty="0" err="1">
                <a:latin typeface="Calibri"/>
                <a:ea typeface="Calibri"/>
                <a:cs typeface="Calibri"/>
              </a:rPr>
              <a:t>Lehrfläche</a:t>
            </a:r>
            <a:r>
              <a:rPr lang="en-DE" dirty="0">
                <a:latin typeface="Calibri"/>
                <a:ea typeface="Calibri"/>
                <a:cs typeface="Calibri"/>
              </a:rPr>
              <a:t> </a:t>
            </a:r>
            <a:r>
              <a:rPr lang="en-DE" dirty="0" err="1">
                <a:latin typeface="Calibri"/>
                <a:ea typeface="Calibri"/>
                <a:cs typeface="Calibri"/>
              </a:rPr>
              <a:t>möglichst</a:t>
            </a:r>
            <a:r>
              <a:rPr lang="en-DE" dirty="0">
                <a:latin typeface="Calibri"/>
                <a:ea typeface="Calibri"/>
                <a:cs typeface="Calibri"/>
              </a:rPr>
              <a:t> von Clutter </a:t>
            </a:r>
            <a:r>
              <a:rPr lang="en-DE" dirty="0" err="1">
                <a:latin typeface="Calibri"/>
                <a:ea typeface="Calibri"/>
                <a:cs typeface="Calibri"/>
              </a:rPr>
              <a:t>zu</a:t>
            </a:r>
            <a:r>
              <a:rPr lang="en-DE" dirty="0">
                <a:latin typeface="Calibri"/>
                <a:ea typeface="Calibri"/>
                <a:cs typeface="Calibri"/>
              </a:rPr>
              <a:t> </a:t>
            </a:r>
            <a:r>
              <a:rPr lang="en-DE" dirty="0" err="1">
                <a:latin typeface="Calibri"/>
                <a:ea typeface="Calibri"/>
                <a:cs typeface="Calibri"/>
              </a:rPr>
              <a:t>befreien</a:t>
            </a:r>
            <a:r>
              <a:rPr lang="en-DE" dirty="0">
                <a:latin typeface="Calibri"/>
                <a:ea typeface="Calibri"/>
                <a:cs typeface="Calibri"/>
              </a:rPr>
              <a:t> und minimal </a:t>
            </a:r>
            <a:r>
              <a:rPr lang="en-DE" dirty="0" err="1">
                <a:latin typeface="Calibri"/>
                <a:ea typeface="Calibri"/>
                <a:cs typeface="Calibri"/>
              </a:rPr>
              <a:t>zu</a:t>
            </a:r>
            <a:r>
              <a:rPr lang="en-DE" dirty="0">
                <a:latin typeface="Calibri"/>
                <a:ea typeface="Calibri"/>
                <a:cs typeface="Calibri"/>
              </a:rPr>
              <a:t> </a:t>
            </a:r>
            <a:r>
              <a:rPr lang="en-DE" dirty="0" err="1">
                <a:latin typeface="Calibri"/>
                <a:ea typeface="Calibri"/>
                <a:cs typeface="Calibri"/>
              </a:rPr>
              <a:t>halten</a:t>
            </a:r>
            <a:r>
              <a:rPr lang="en-DE" dirty="0">
                <a:latin typeface="Calibri"/>
                <a:ea typeface="Calibri"/>
                <a:cs typeface="Calibri"/>
              </a:rPr>
              <a:t>.</a:t>
            </a:r>
          </a:p>
        </p:txBody>
      </p:sp>
      <p:sp>
        <p:nvSpPr>
          <p:cNvPr id="4" name="Datumsplatzhalter 3">
            <a:extLst>
              <a:ext uri="{FF2B5EF4-FFF2-40B4-BE49-F238E27FC236}">
                <a16:creationId xmlns:a16="http://schemas.microsoft.com/office/drawing/2014/main" id="{F2553BF8-31E9-1428-6792-437123372590}"/>
              </a:ext>
            </a:extLst>
          </p:cNvPr>
          <p:cNvSpPr>
            <a:spLocks noGrp="1"/>
          </p:cNvSpPr>
          <p:nvPr>
            <p:ph type="dt" idx="1"/>
          </p:nvPr>
        </p:nvSpPr>
        <p:spPr/>
        <p:txBody>
          <a:bodyPr/>
          <a:lstStyle/>
          <a:p>
            <a:fld id="{C5025AFD-2AB3-484B-8449-7A3E3ABEACE7}" type="datetime8">
              <a:rPr lang="en-DE" smtClean="0"/>
              <a:t>19/01/2024 00:21</a:t>
            </a:fld>
            <a:endParaRPr lang="en-DE"/>
          </a:p>
        </p:txBody>
      </p:sp>
      <p:sp>
        <p:nvSpPr>
          <p:cNvPr id="5" name="Foliennummernplatzhalter 4">
            <a:extLst>
              <a:ext uri="{FF2B5EF4-FFF2-40B4-BE49-F238E27FC236}">
                <a16:creationId xmlns:a16="http://schemas.microsoft.com/office/drawing/2014/main" id="{2464B36A-9A10-E29C-8B87-D89D751A85B1}"/>
              </a:ext>
            </a:extLst>
          </p:cNvPr>
          <p:cNvSpPr>
            <a:spLocks noGrp="1"/>
          </p:cNvSpPr>
          <p:nvPr>
            <p:ph type="sldNum" sz="quarter" idx="5"/>
          </p:nvPr>
        </p:nvSpPr>
        <p:spPr/>
        <p:txBody>
          <a:bodyPr/>
          <a:lstStyle/>
          <a:p>
            <a:fld id="{54E84FF0-BEB9-BDB9-F750-48EC011E011D}" type="slidenum">
              <a:rPr lang="de-DE" smtClean="0"/>
              <a:t>26</a:t>
            </a:fld>
            <a:endParaRPr lang="de-DE"/>
          </a:p>
        </p:txBody>
      </p:sp>
    </p:spTree>
    <p:extLst>
      <p:ext uri="{BB962C8B-B14F-4D97-AF65-F5344CB8AC3E}">
        <p14:creationId xmlns:p14="http://schemas.microsoft.com/office/powerpoint/2010/main" val="3462609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C987A-2887-D692-0E89-9A92E02E2B8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0F6EB5C-DDA4-1C2D-B33D-9A30B465589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80F1955-28E1-9861-4625-8616EA2A0CA7}"/>
              </a:ext>
            </a:extLst>
          </p:cNvPr>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de-DE" sz="1200" dirty="0">
                <a:effectLst/>
                <a:latin typeface="+mj-lt"/>
                <a:cs typeface="Segoe UI"/>
              </a:rPr>
              <a:t>Für das 4. Audit und die erfolgreiche Beendigung des Projektes fehlt noch eine praktische Umsetzung aller bisher erarbeiteten Konzepte in einem funktionalen Prototyp. Dies beinhaltet hauptsächlich eine Umsetzung dieser Konzepte in Code. Leichte Änderungen sowie die Erarbeitung einzelner, detaillierter Vorgehensweisen werden während dieses Prozesses erwartet.</a:t>
            </a:r>
          </a:p>
          <a:p>
            <a:endParaRPr lang="de-DE" sz="1200" dirty="0">
              <a:effectLst/>
              <a:latin typeface="+mj-lt"/>
              <a:cs typeface="Segoe UI"/>
            </a:endParaRPr>
          </a:p>
        </p:txBody>
      </p:sp>
      <p:sp>
        <p:nvSpPr>
          <p:cNvPr id="4" name="Datumsplatzhalter 3">
            <a:extLst>
              <a:ext uri="{FF2B5EF4-FFF2-40B4-BE49-F238E27FC236}">
                <a16:creationId xmlns:a16="http://schemas.microsoft.com/office/drawing/2014/main" id="{1612B3E6-6D7F-1FF0-02C9-D904D88FA20F}"/>
              </a:ext>
            </a:extLst>
          </p:cNvPr>
          <p:cNvSpPr>
            <a:spLocks noGrp="1"/>
          </p:cNvSpPr>
          <p:nvPr>
            <p:ph type="dt" idx="1"/>
          </p:nvPr>
        </p:nvSpPr>
        <p:spPr/>
        <p:txBody>
          <a:bodyPr/>
          <a:lstStyle/>
          <a:p>
            <a:fld id="{12159685-4B52-4BE1-9139-A385CD9202D6}" type="datetime8">
              <a:rPr lang="en-DE" smtClean="0"/>
              <a:t>19/01/2024 00:21</a:t>
            </a:fld>
            <a:endParaRPr lang="en-DE"/>
          </a:p>
        </p:txBody>
      </p:sp>
      <p:sp>
        <p:nvSpPr>
          <p:cNvPr id="5" name="Foliennummernplatzhalter 4">
            <a:extLst>
              <a:ext uri="{FF2B5EF4-FFF2-40B4-BE49-F238E27FC236}">
                <a16:creationId xmlns:a16="http://schemas.microsoft.com/office/drawing/2014/main" id="{EF1F83E3-9B4E-297B-046F-0C296074093B}"/>
              </a:ext>
            </a:extLst>
          </p:cNvPr>
          <p:cNvSpPr>
            <a:spLocks noGrp="1"/>
          </p:cNvSpPr>
          <p:nvPr>
            <p:ph type="sldNum" sz="quarter" idx="5"/>
          </p:nvPr>
        </p:nvSpPr>
        <p:spPr/>
        <p:txBody>
          <a:bodyPr/>
          <a:lstStyle/>
          <a:p>
            <a:fld id="{54E84FF0-BEB9-BDB9-F750-48EC011E011D}" type="slidenum">
              <a:rPr lang="de-DE" smtClean="0"/>
              <a:t>27</a:t>
            </a:fld>
            <a:endParaRPr lang="de-DE"/>
          </a:p>
        </p:txBody>
      </p:sp>
    </p:spTree>
    <p:extLst>
      <p:ext uri="{BB962C8B-B14F-4D97-AF65-F5344CB8AC3E}">
        <p14:creationId xmlns:p14="http://schemas.microsoft.com/office/powerpoint/2010/main" val="3535366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Datumsplatzhalter 3"/>
          <p:cNvSpPr>
            <a:spLocks noGrp="1"/>
          </p:cNvSpPr>
          <p:nvPr>
            <p:ph type="dt" idx="1"/>
          </p:nvPr>
        </p:nvSpPr>
        <p:spPr/>
        <p:txBody>
          <a:bodyPr/>
          <a:lstStyle/>
          <a:p>
            <a:fld id="{53A0D3CD-1DEB-4804-AB6A-D8EB351CF88C}" type="datetime8">
              <a:rPr lang="en-DE" smtClean="0"/>
              <a:t>19/01/2024 00:21</a:t>
            </a:fld>
            <a:endParaRPr lang="de-DE"/>
          </a:p>
        </p:txBody>
      </p:sp>
      <p:sp>
        <p:nvSpPr>
          <p:cNvPr id="5" name="Foliennummernplatzhalter 4"/>
          <p:cNvSpPr>
            <a:spLocks noGrp="1"/>
          </p:cNvSpPr>
          <p:nvPr>
            <p:ph type="sldNum" sz="quarter" idx="5"/>
          </p:nvPr>
        </p:nvSpPr>
        <p:spPr/>
        <p:txBody>
          <a:bodyPr/>
          <a:lstStyle/>
          <a:p>
            <a:fld id="{54E84FF0-BEB9-BDB9-F750-48EC011E011D}" type="slidenum">
              <a:rPr lang="de-DE" smtClean="0"/>
              <a:t>28</a:t>
            </a:fld>
            <a:endParaRPr lang="de-DE"/>
          </a:p>
        </p:txBody>
      </p:sp>
    </p:spTree>
    <p:extLst>
      <p:ext uri="{BB962C8B-B14F-4D97-AF65-F5344CB8AC3E}">
        <p14:creationId xmlns:p14="http://schemas.microsoft.com/office/powerpoint/2010/main" val="2653786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D2D03-15D1-A4F9-34AD-68DD021D6F3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BB45422-9134-2E1C-E843-3FE34A3A32C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E1C3EB2-10CA-7A33-BFB0-065E55491BB0}"/>
              </a:ext>
            </a:extLst>
          </p:cNvPr>
          <p:cNvSpPr>
            <a:spLocks noGrp="1"/>
          </p:cNvSpPr>
          <p:nvPr>
            <p:ph type="body" idx="1"/>
          </p:nvPr>
        </p:nvSpPr>
        <p:spPr/>
        <p:txBody>
          <a:bodyPr/>
          <a:lstStyle/>
          <a:p>
            <a:r>
              <a:rPr lang="de-DE" dirty="0"/>
              <a:t>Auf Anraten in Audit 2 wurde das Domänenmodell ein weiteres Mal iteriert, um die Rolle der Menschen mit ASD und der Kommunikation klarer hervorzuheben.</a:t>
            </a:r>
          </a:p>
          <a:p>
            <a:r>
              <a:rPr lang="de-DE" dirty="0"/>
              <a:t>Die Kommunikation nimmt nun eine zentrale Rolle innerhalb des Domänenmodells ein. Die Menschen mit ASD verlieren durch die Iteration ihre passive Natur und sind aktiv in alle Vorgänge mit eingebunden.</a:t>
            </a:r>
          </a:p>
          <a:p>
            <a:endParaRPr lang="en-DE" dirty="0"/>
          </a:p>
        </p:txBody>
      </p:sp>
      <p:sp>
        <p:nvSpPr>
          <p:cNvPr id="4" name="Datumsplatzhalter 3">
            <a:extLst>
              <a:ext uri="{FF2B5EF4-FFF2-40B4-BE49-F238E27FC236}">
                <a16:creationId xmlns:a16="http://schemas.microsoft.com/office/drawing/2014/main" id="{6FC3F4B1-B356-EC00-D924-CDE0253A8C30}"/>
              </a:ext>
            </a:extLst>
          </p:cNvPr>
          <p:cNvSpPr>
            <a:spLocks noGrp="1"/>
          </p:cNvSpPr>
          <p:nvPr>
            <p:ph type="dt" idx="1"/>
          </p:nvPr>
        </p:nvSpPr>
        <p:spPr/>
        <p:txBody>
          <a:bodyPr/>
          <a:lstStyle/>
          <a:p>
            <a:fld id="{0F5A9C99-4C1B-41DC-BB32-A6E6A38A6081}" type="datetime8">
              <a:rPr lang="en-DE" smtClean="0"/>
              <a:t>19/01/2024 00:21</a:t>
            </a:fld>
            <a:endParaRPr lang="en-DE"/>
          </a:p>
        </p:txBody>
      </p:sp>
      <p:sp>
        <p:nvSpPr>
          <p:cNvPr id="5" name="Foliennummernplatzhalter 4">
            <a:extLst>
              <a:ext uri="{FF2B5EF4-FFF2-40B4-BE49-F238E27FC236}">
                <a16:creationId xmlns:a16="http://schemas.microsoft.com/office/drawing/2014/main" id="{8E45202E-534B-E701-5745-95C6CDB59788}"/>
              </a:ext>
            </a:extLst>
          </p:cNvPr>
          <p:cNvSpPr>
            <a:spLocks noGrp="1"/>
          </p:cNvSpPr>
          <p:nvPr>
            <p:ph type="sldNum" sz="quarter" idx="5"/>
          </p:nvPr>
        </p:nvSpPr>
        <p:spPr/>
        <p:txBody>
          <a:bodyPr/>
          <a:lstStyle/>
          <a:p>
            <a:fld id="{54E84FF0-BEB9-BDB9-F750-48EC011E011D}" type="slidenum">
              <a:rPr lang="de-DE" smtClean="0"/>
              <a:t>3</a:t>
            </a:fld>
            <a:endParaRPr lang="de-DE"/>
          </a:p>
        </p:txBody>
      </p:sp>
    </p:spTree>
    <p:extLst>
      <p:ext uri="{BB962C8B-B14F-4D97-AF65-F5344CB8AC3E}">
        <p14:creationId xmlns:p14="http://schemas.microsoft.com/office/powerpoint/2010/main" val="3168488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63D1-AD69-CFFA-BD68-2867815D02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0941007-A624-6241-8046-8310DD47278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457163A-92D4-91EB-E784-05293B359530}"/>
              </a:ext>
            </a:extLst>
          </p:cNvPr>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de-DE" dirty="0"/>
              <a:t>Die im Audit 2 noch unspezifisch formulierten funktionalen Anforderungen wurden überarbeitet, um für jede von ihnen klar festzulegen, welche Stakeholder explizit von diesen Anforderungen betroffen sind oder angesprochen werden. Das Vorgehen wird in der Folie beispielhaft dargestellt.</a:t>
            </a:r>
            <a:endParaRPr lang="en-DE" dirty="0"/>
          </a:p>
          <a:p>
            <a:endParaRPr lang="en-DE" dirty="0"/>
          </a:p>
        </p:txBody>
      </p:sp>
      <p:sp>
        <p:nvSpPr>
          <p:cNvPr id="4" name="Datumsplatzhalter 3">
            <a:extLst>
              <a:ext uri="{FF2B5EF4-FFF2-40B4-BE49-F238E27FC236}">
                <a16:creationId xmlns:a16="http://schemas.microsoft.com/office/drawing/2014/main" id="{73D09A83-5661-CBE0-47CF-3EF491A1C796}"/>
              </a:ext>
            </a:extLst>
          </p:cNvPr>
          <p:cNvSpPr>
            <a:spLocks noGrp="1"/>
          </p:cNvSpPr>
          <p:nvPr>
            <p:ph type="dt" idx="1"/>
          </p:nvPr>
        </p:nvSpPr>
        <p:spPr/>
        <p:txBody>
          <a:bodyPr/>
          <a:lstStyle/>
          <a:p>
            <a:fld id="{C8A2D966-C485-44AB-91B4-CD5FB47EE0D4}" type="datetime8">
              <a:rPr lang="en-DE" smtClean="0"/>
              <a:t>19/01/2024 00:21</a:t>
            </a:fld>
            <a:endParaRPr lang="en-DE"/>
          </a:p>
        </p:txBody>
      </p:sp>
      <p:sp>
        <p:nvSpPr>
          <p:cNvPr id="5" name="Foliennummernplatzhalter 4">
            <a:extLst>
              <a:ext uri="{FF2B5EF4-FFF2-40B4-BE49-F238E27FC236}">
                <a16:creationId xmlns:a16="http://schemas.microsoft.com/office/drawing/2014/main" id="{2B6D9C40-079B-AAC4-71EC-6887EF43CE07}"/>
              </a:ext>
            </a:extLst>
          </p:cNvPr>
          <p:cNvSpPr>
            <a:spLocks noGrp="1"/>
          </p:cNvSpPr>
          <p:nvPr>
            <p:ph type="sldNum" sz="quarter" idx="5"/>
          </p:nvPr>
        </p:nvSpPr>
        <p:spPr/>
        <p:txBody>
          <a:bodyPr/>
          <a:lstStyle/>
          <a:p>
            <a:fld id="{54E84FF0-BEB9-BDB9-F750-48EC011E011D}" type="slidenum">
              <a:rPr lang="de-DE" smtClean="0"/>
              <a:t>4</a:t>
            </a:fld>
            <a:endParaRPr lang="de-DE"/>
          </a:p>
        </p:txBody>
      </p:sp>
    </p:spTree>
    <p:extLst>
      <p:ext uri="{BB962C8B-B14F-4D97-AF65-F5344CB8AC3E}">
        <p14:creationId xmlns:p14="http://schemas.microsoft.com/office/powerpoint/2010/main" val="319799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de-DE" dirty="0"/>
              <a:t>Auf Anraten in Audit 2 wurden die qualitativen Anforderungen nachgeschärft und richten sich nun im Bereich Barrierefreiheit explizit nach den vom Bund vorgegebenen Verordnungen und Richtlinien sowie den darin verwendeten ISO-Normen.</a:t>
            </a:r>
            <a:endParaRPr lang="en-DE" dirty="0"/>
          </a:p>
          <a:p>
            <a:endParaRPr lang="en-DE" dirty="0"/>
          </a:p>
        </p:txBody>
      </p:sp>
      <p:sp>
        <p:nvSpPr>
          <p:cNvPr id="4" name="Datumsplatzhalter 3"/>
          <p:cNvSpPr>
            <a:spLocks noGrp="1"/>
          </p:cNvSpPr>
          <p:nvPr>
            <p:ph type="dt" idx="1"/>
          </p:nvPr>
        </p:nvSpPr>
        <p:spPr/>
        <p:txBody>
          <a:bodyPr/>
          <a:lstStyle/>
          <a:p>
            <a:fld id="{026AA4E1-25E1-4C7E-A9E6-F8DD80D375C9}" type="datetime8">
              <a:rPr lang="en-DE" smtClean="0"/>
              <a:t>19/01/2024 00:21</a:t>
            </a:fld>
            <a:endParaRPr lang="en-DE"/>
          </a:p>
        </p:txBody>
      </p:sp>
      <p:sp>
        <p:nvSpPr>
          <p:cNvPr id="5" name="Foliennummernplatzhalter 4"/>
          <p:cNvSpPr>
            <a:spLocks noGrp="1"/>
          </p:cNvSpPr>
          <p:nvPr>
            <p:ph type="sldNum" sz="quarter" idx="5"/>
          </p:nvPr>
        </p:nvSpPr>
        <p:spPr/>
        <p:txBody>
          <a:bodyPr/>
          <a:lstStyle/>
          <a:p>
            <a:fld id="{54E84FF0-BEB9-BDB9-F750-48EC011E011D}" type="slidenum">
              <a:rPr lang="de-DE" smtClean="0"/>
              <a:t>5</a:t>
            </a:fld>
            <a:endParaRPr lang="de-DE"/>
          </a:p>
        </p:txBody>
      </p:sp>
    </p:spTree>
    <p:extLst>
      <p:ext uri="{BB962C8B-B14F-4D97-AF65-F5344CB8AC3E}">
        <p14:creationId xmlns:p14="http://schemas.microsoft.com/office/powerpoint/2010/main" val="98603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82E90-21C2-15FC-5F83-D0F2FFBB79F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8862D4C-3149-D490-A2A2-BE261BF0AC5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DC929DB-6D84-F1C0-93A0-B90EC4DCA9BF}"/>
              </a:ext>
            </a:extLst>
          </p:cNvPr>
          <p:cNvSpPr>
            <a:spLocks noGrp="1"/>
          </p:cNvSpPr>
          <p:nvPr>
            <p:ph type="body" idx="1"/>
          </p:nvPr>
        </p:nvSpPr>
        <p:spPr/>
        <p:txBody>
          <a:bodyPr/>
          <a:lstStyle/>
          <a:p>
            <a:r>
              <a:rPr lang="de-DE" dirty="0">
                <a:latin typeface="Calibri"/>
                <a:cs typeface="Calibri"/>
              </a:rPr>
              <a:t>Insgesamt haben wir drei Personas ausgearbeitet. Wir haben Felder wie Interessen, Werte, Beruf und Ausbildung, sowie Bilder genutzt um sie besser visualisieren zu können. Jede Persona muss uns etwas über unser System sagen können und die weitere Gestaltung informieren. Deshalb haben wir uns 3 möglichst unterschiedliche Perspektiven ausgesucht.</a:t>
            </a:r>
          </a:p>
          <a:p>
            <a:r>
              <a:rPr lang="de-DE" dirty="0">
                <a:latin typeface="Calibri"/>
                <a:cs typeface="Calibri"/>
              </a:rPr>
              <a:t>Heike ist selbst von ASD betroffen, und somit nur indirekt Stakeholder von unserem System. Das heißt aber nicht das ihre Perspektive unwichtiger ist, als die ihrer Kollegen. Sie hilft zu informieren, in welchen Aspekten ihre NA-Kollegen Training gebrauchen können.</a:t>
            </a:r>
          </a:p>
          <a:p>
            <a:r>
              <a:rPr lang="de-DE" dirty="0">
                <a:latin typeface="Calibri"/>
                <a:cs typeface="Calibri"/>
              </a:rPr>
              <a:t>Persönliches Szenario: Heike genießt die immer wieder neuen Herausforderungen bei ihrer Arbeit, die durch die vielen verschiedenen Nutzenden der Shopping Plattform entstehen. Jede neue Anforderung muss in das bereits bestehende System perfekt eingefügt werden. Allerdings ändern die Nutzenden in letzter Zeit häufig spontan ihre Anforderungen, sodass es zu Zeitdruck und Durcheinander im Entwickelnden-Team kommt. Letzens hat sie bei einem Team Meeting einen Kollegen gefragt, warum er eine Aufgabe auf die Weise gelöst hat wie er es getan hat und anstatt eine fachlichen Antwort zu erhalten hat der Kollege nur Gegenfragen gestellt. Sie würde sich insgesamt einen besseren Anschluss an das Team wünschen, aber es fällt ihr schwer an den nicht-fachlichen Gesprächen teilzunehmen und größere soziale Treffen sind aufgrund der Lautstärke meist sehr anstrengend für sie.</a:t>
            </a:r>
          </a:p>
          <a:p>
            <a:r>
              <a:rPr lang="de-DE" dirty="0">
                <a:latin typeface="Calibri"/>
                <a:cs typeface="Calibri"/>
              </a:rPr>
              <a:t>Alle Personas und ihre persönlichen Szenarien gibt es hier: </a:t>
            </a:r>
            <a:r>
              <a:rPr lang="de-DE" dirty="0">
                <a:latin typeface="Calibri"/>
                <a:cs typeface="Calibri"/>
                <a:hlinkClick r:id="rId3"/>
              </a:rPr>
              <a:t>https://github.com/raziel-razmattaz/EPWS2324EngelHatzkeBreidbach/blob/main/Artefacts/Personas.md</a:t>
            </a:r>
            <a:endParaRPr lang="de-DE" dirty="0"/>
          </a:p>
        </p:txBody>
      </p:sp>
      <p:sp>
        <p:nvSpPr>
          <p:cNvPr id="4" name="Datumsplatzhalter 3">
            <a:extLst>
              <a:ext uri="{FF2B5EF4-FFF2-40B4-BE49-F238E27FC236}">
                <a16:creationId xmlns:a16="http://schemas.microsoft.com/office/drawing/2014/main" id="{14790213-9453-9AED-49CC-DAA42E89FE68}"/>
              </a:ext>
            </a:extLst>
          </p:cNvPr>
          <p:cNvSpPr>
            <a:spLocks noGrp="1"/>
          </p:cNvSpPr>
          <p:nvPr>
            <p:ph type="dt" idx="1"/>
          </p:nvPr>
        </p:nvSpPr>
        <p:spPr/>
        <p:txBody>
          <a:bodyPr/>
          <a:lstStyle/>
          <a:p>
            <a:fld id="{A8B8097B-0DE2-4ADE-A694-6156F703DAB0}" type="datetime8">
              <a:rPr lang="en-DE" smtClean="0"/>
              <a:t>19/01/2024 00:21</a:t>
            </a:fld>
            <a:endParaRPr lang="en-DE"/>
          </a:p>
        </p:txBody>
      </p:sp>
      <p:sp>
        <p:nvSpPr>
          <p:cNvPr id="5" name="Foliennummernplatzhalter 4">
            <a:extLst>
              <a:ext uri="{FF2B5EF4-FFF2-40B4-BE49-F238E27FC236}">
                <a16:creationId xmlns:a16="http://schemas.microsoft.com/office/drawing/2014/main" id="{1962A23E-6E56-9BE7-51EC-E6FC9D038E9C}"/>
              </a:ext>
            </a:extLst>
          </p:cNvPr>
          <p:cNvSpPr>
            <a:spLocks noGrp="1"/>
          </p:cNvSpPr>
          <p:nvPr>
            <p:ph type="sldNum" sz="quarter" idx="5"/>
          </p:nvPr>
        </p:nvSpPr>
        <p:spPr/>
        <p:txBody>
          <a:bodyPr/>
          <a:lstStyle/>
          <a:p>
            <a:fld id="{54E84FF0-BEB9-BDB9-F750-48EC011E011D}" type="slidenum">
              <a:rPr lang="de-DE" smtClean="0"/>
              <a:t>6</a:t>
            </a:fld>
            <a:endParaRPr lang="de-DE"/>
          </a:p>
        </p:txBody>
      </p:sp>
    </p:spTree>
    <p:extLst>
      <p:ext uri="{BB962C8B-B14F-4D97-AF65-F5344CB8AC3E}">
        <p14:creationId xmlns:p14="http://schemas.microsoft.com/office/powerpoint/2010/main" val="1458911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D86A6-66B4-01F8-1A8C-103C33290D8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A57D57-0C60-345A-1E9B-62C90F9D150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1B452DD-3430-A3CF-1CBE-0A227C228547}"/>
              </a:ext>
            </a:extLst>
          </p:cNvPr>
          <p:cNvSpPr>
            <a:spLocks noGrp="1"/>
          </p:cNvSpPr>
          <p:nvPr>
            <p:ph type="body" idx="1"/>
          </p:nvPr>
        </p:nvSpPr>
        <p:spPr/>
        <p:txBody>
          <a:bodyPr/>
          <a:lstStyle/>
          <a:p>
            <a:r>
              <a:rPr lang="de-DE" dirty="0">
                <a:latin typeface="Calibri"/>
                <a:cs typeface="Calibri"/>
              </a:rPr>
              <a:t>Carla ist eine NA-Mitarbeiterin mit starken Vorurteilen über ASD. Ihre Perspektive ist wichtig um zu verstehen, warum und wie solche Vorurteile überhaupt entstehen, und was getan werden müsste um sie (zumindest teilweise) zu beheben.</a:t>
            </a:r>
            <a:endParaRPr lang="de-DE" dirty="0"/>
          </a:p>
          <a:p>
            <a:r>
              <a:rPr lang="de-DE" dirty="0">
                <a:latin typeface="Calibri"/>
                <a:cs typeface="Calibri"/>
              </a:rPr>
              <a:t>Persönliches Szenario: Carla hat einen neuen Kollegen, Benjamin. Benjamin ist Autist mit geringem Unterstützungsbedarf (Level 1 Support Needs). Carla ist sich nicht sicher, wie er autistisch sein kann, denn er ist so anders als ihre Nichte und scheint sich relativ gut zurechtzufinden. Sie denkt, dass seine Anfragen nach Unterstützung (wie zum Beispiel ein ruhiger, separater Arbeitsplatz) etwas betrügerisch sind. Carla weiß, wie "echter Autismus" aussieht, und Benjamin tut offensichtlich nur so! Dadurch ist sie etwas bitter gegenüber ihm und macht sich hinter seinem Rücken mit ihren Kollegen über ihn lustig, was deren Verhalten gegenüber Benjamin ebenfalls negativ beeinflusst. Dies schafft eine schlechte Arbeitsumgebung für ihren neuen Kollegen.</a:t>
            </a:r>
          </a:p>
        </p:txBody>
      </p:sp>
      <p:sp>
        <p:nvSpPr>
          <p:cNvPr id="4" name="Datumsplatzhalter 3">
            <a:extLst>
              <a:ext uri="{FF2B5EF4-FFF2-40B4-BE49-F238E27FC236}">
                <a16:creationId xmlns:a16="http://schemas.microsoft.com/office/drawing/2014/main" id="{369D6188-0F6A-A9D3-8AEB-C9F1B6B25A59}"/>
              </a:ext>
            </a:extLst>
          </p:cNvPr>
          <p:cNvSpPr>
            <a:spLocks noGrp="1"/>
          </p:cNvSpPr>
          <p:nvPr>
            <p:ph type="dt" idx="1"/>
          </p:nvPr>
        </p:nvSpPr>
        <p:spPr/>
        <p:txBody>
          <a:bodyPr/>
          <a:lstStyle/>
          <a:p>
            <a:fld id="{22F1078E-2A5C-4309-9597-63E1F12E5F47}" type="datetime8">
              <a:rPr lang="en-DE" smtClean="0"/>
              <a:t>19/01/2024 00:21</a:t>
            </a:fld>
            <a:endParaRPr lang="en-DE"/>
          </a:p>
        </p:txBody>
      </p:sp>
      <p:sp>
        <p:nvSpPr>
          <p:cNvPr id="5" name="Foliennummernplatzhalter 4">
            <a:extLst>
              <a:ext uri="{FF2B5EF4-FFF2-40B4-BE49-F238E27FC236}">
                <a16:creationId xmlns:a16="http://schemas.microsoft.com/office/drawing/2014/main" id="{998EFEE1-C136-C27A-F037-EF690E6FB99D}"/>
              </a:ext>
            </a:extLst>
          </p:cNvPr>
          <p:cNvSpPr>
            <a:spLocks noGrp="1"/>
          </p:cNvSpPr>
          <p:nvPr>
            <p:ph type="sldNum" sz="quarter" idx="5"/>
          </p:nvPr>
        </p:nvSpPr>
        <p:spPr/>
        <p:txBody>
          <a:bodyPr/>
          <a:lstStyle/>
          <a:p>
            <a:fld id="{54E84FF0-BEB9-BDB9-F750-48EC011E011D}" type="slidenum">
              <a:rPr lang="de-DE" smtClean="0"/>
              <a:t>7</a:t>
            </a:fld>
            <a:endParaRPr lang="de-DE"/>
          </a:p>
        </p:txBody>
      </p:sp>
    </p:spTree>
    <p:extLst>
      <p:ext uri="{BB962C8B-B14F-4D97-AF65-F5344CB8AC3E}">
        <p14:creationId xmlns:p14="http://schemas.microsoft.com/office/powerpoint/2010/main" val="314561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9F980-F484-9AC2-5B6D-52171B9E2F8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D4CA710-EFE7-0C14-F7B5-C8C12369ACD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203C8A9-FA5F-C561-A4C1-9B4C8D2F3CFB}"/>
              </a:ext>
            </a:extLst>
          </p:cNvPr>
          <p:cNvSpPr>
            <a:spLocks noGrp="1"/>
          </p:cNvSpPr>
          <p:nvPr>
            <p:ph type="body" idx="1"/>
          </p:nvPr>
        </p:nvSpPr>
        <p:spPr/>
        <p:txBody>
          <a:bodyPr/>
          <a:lstStyle/>
          <a:p>
            <a:r>
              <a:rPr lang="de-DE" dirty="0">
                <a:latin typeface="Calibri"/>
                <a:cs typeface="Calibri"/>
              </a:rPr>
              <a:t>Markus ist NA-Vorgesetzter, mit geringen Erfahrungen im Bereich Autismus. Seine Perspektive dient zu beleuchten, wie Nicht-Erfahrung soziale Interaktionen erschweren kann, auch ohne starke Vorurteile. Außerdem wird so die Perspektive aus der Führungsposition betrachtet.</a:t>
            </a:r>
          </a:p>
          <a:p>
            <a:r>
              <a:rPr lang="de-DE" dirty="0">
                <a:latin typeface="Calibri"/>
                <a:cs typeface="Calibri"/>
              </a:rPr>
              <a:t>Persönliches Szenario: Markus leitet ein diverses Team in der IT-Abteilung, das kürzlich durch zwei neue Teammitglieder verstärkt wurde, von denen eines, Lars, ASD hat. Markus ist unsicher, wie er am besten mit Lars umgehen soll, um ihm ein produktives Arbeitsumfeld zu bieten. Er möchte ein inklusives Team schaffen, fühlt sich aber unvorbereitet und unsicher, wie er auf Lars' spezifische Bedürfnisse eingehen kann. Kürzlich gab es einige Missverständnisse im Team bezüglich Lars' Kommunikationsstil, was zu Spannungen führte. Markus ist bestrebt, mehr über ASD zu erfahren und geeignete Unterstützungsmaßnahmen zu finden, um ein harmonisches und effektives Arbeitsumfeld für das gesamte Team zu schaffen.</a:t>
            </a:r>
          </a:p>
        </p:txBody>
      </p:sp>
      <p:sp>
        <p:nvSpPr>
          <p:cNvPr id="4" name="Datumsplatzhalter 3">
            <a:extLst>
              <a:ext uri="{FF2B5EF4-FFF2-40B4-BE49-F238E27FC236}">
                <a16:creationId xmlns:a16="http://schemas.microsoft.com/office/drawing/2014/main" id="{59E8F451-DE88-E29A-EE8D-61CA340B949E}"/>
              </a:ext>
            </a:extLst>
          </p:cNvPr>
          <p:cNvSpPr>
            <a:spLocks noGrp="1"/>
          </p:cNvSpPr>
          <p:nvPr>
            <p:ph type="dt" idx="1"/>
          </p:nvPr>
        </p:nvSpPr>
        <p:spPr/>
        <p:txBody>
          <a:bodyPr/>
          <a:lstStyle/>
          <a:p>
            <a:fld id="{0743DA4D-18B2-43EE-B66A-208D3DA347AF}" type="datetime8">
              <a:rPr lang="en-DE" smtClean="0"/>
              <a:t>19/01/2024 00:21</a:t>
            </a:fld>
            <a:endParaRPr lang="en-DE"/>
          </a:p>
        </p:txBody>
      </p:sp>
      <p:sp>
        <p:nvSpPr>
          <p:cNvPr id="5" name="Foliennummernplatzhalter 4">
            <a:extLst>
              <a:ext uri="{FF2B5EF4-FFF2-40B4-BE49-F238E27FC236}">
                <a16:creationId xmlns:a16="http://schemas.microsoft.com/office/drawing/2014/main" id="{08F93849-9DA0-955C-6F3D-282FC226059C}"/>
              </a:ext>
            </a:extLst>
          </p:cNvPr>
          <p:cNvSpPr>
            <a:spLocks noGrp="1"/>
          </p:cNvSpPr>
          <p:nvPr>
            <p:ph type="sldNum" sz="quarter" idx="5"/>
          </p:nvPr>
        </p:nvSpPr>
        <p:spPr/>
        <p:txBody>
          <a:bodyPr/>
          <a:lstStyle/>
          <a:p>
            <a:fld id="{54E84FF0-BEB9-BDB9-F750-48EC011E011D}" type="slidenum">
              <a:rPr lang="de-DE" smtClean="0"/>
              <a:t>8</a:t>
            </a:fld>
            <a:endParaRPr lang="de-DE"/>
          </a:p>
        </p:txBody>
      </p:sp>
    </p:spTree>
    <p:extLst>
      <p:ext uri="{BB962C8B-B14F-4D97-AF65-F5344CB8AC3E}">
        <p14:creationId xmlns:p14="http://schemas.microsoft.com/office/powerpoint/2010/main" val="2155941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C5804-2023-11F0-89F7-6A00D142191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7E490FA-4AAC-EC8E-36DD-6ECEAFD1A33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9B14FE0-31E6-D849-C876-D943CD1010DB}"/>
              </a:ext>
            </a:extLst>
          </p:cNvPr>
          <p:cNvSpPr>
            <a:spLocks noGrp="1"/>
          </p:cNvSpPr>
          <p:nvPr>
            <p:ph type="body" idx="1"/>
          </p:nvPr>
        </p:nvSpPr>
        <p:spPr/>
        <p:txBody>
          <a:bodyPr/>
          <a:lstStyle/>
          <a:p>
            <a:r>
              <a:rPr lang="de-DE" sz="1200" dirty="0">
                <a:solidFill>
                  <a:schemeClr val="tx1"/>
                </a:solidFill>
                <a:latin typeface="+mj-lt"/>
              </a:rPr>
              <a:t>(</a:t>
            </a:r>
            <a:r>
              <a:rPr lang="de-DE" sz="1200" u="sng" dirty="0">
                <a:solidFill>
                  <a:schemeClr val="tx1"/>
                </a:solidFill>
                <a:latin typeface="+mj-lt"/>
              </a:rPr>
              <a:t>https://</a:t>
            </a:r>
            <a:r>
              <a:rPr lang="de-DE" sz="1200" u="sng" dirty="0" err="1">
                <a:solidFill>
                  <a:schemeClr val="tx1"/>
                </a:solidFill>
                <a:latin typeface="+mj-lt"/>
              </a:rPr>
              <a:t>github.com</a:t>
            </a:r>
            <a:r>
              <a:rPr lang="de-DE" sz="1200" u="sng" dirty="0">
                <a:solidFill>
                  <a:schemeClr val="tx1"/>
                </a:solidFill>
                <a:latin typeface="+mj-lt"/>
              </a:rPr>
              <a:t>/</a:t>
            </a:r>
            <a:r>
              <a:rPr lang="de-DE" sz="1200" u="sng" dirty="0" err="1">
                <a:solidFill>
                  <a:schemeClr val="tx1"/>
                </a:solidFill>
                <a:latin typeface="+mj-lt"/>
              </a:rPr>
              <a:t>raziel-razmattaz</a:t>
            </a:r>
            <a:r>
              <a:rPr lang="de-DE" sz="1200" u="sng" dirty="0">
                <a:solidFill>
                  <a:schemeClr val="tx1"/>
                </a:solidFill>
                <a:latin typeface="+mj-lt"/>
              </a:rPr>
              <a:t>/EPWS2324EngelHatzkeBreidbach/</a:t>
            </a:r>
            <a:r>
              <a:rPr lang="de-DE" sz="1200" u="sng" dirty="0" err="1">
                <a:solidFill>
                  <a:schemeClr val="tx1"/>
                </a:solidFill>
                <a:latin typeface="+mj-lt"/>
              </a:rPr>
              <a:t>blob</a:t>
            </a:r>
            <a:r>
              <a:rPr lang="de-DE" sz="1200" u="sng" dirty="0">
                <a:solidFill>
                  <a:schemeClr val="tx1"/>
                </a:solidFill>
                <a:latin typeface="+mj-lt"/>
              </a:rPr>
              <a:t>/</a:t>
            </a:r>
            <a:r>
              <a:rPr lang="de-DE" sz="1200" u="sng" dirty="0" err="1">
                <a:solidFill>
                  <a:schemeClr val="tx1"/>
                </a:solidFill>
                <a:latin typeface="+mj-lt"/>
              </a:rPr>
              <a:t>main</a:t>
            </a:r>
            <a:r>
              <a:rPr lang="de-DE" sz="1200" u="sng" dirty="0">
                <a:solidFill>
                  <a:schemeClr val="tx1"/>
                </a:solidFill>
                <a:latin typeface="+mj-lt"/>
              </a:rPr>
              <a:t>/</a:t>
            </a:r>
            <a:r>
              <a:rPr lang="de-DE" sz="1200" u="sng" dirty="0" err="1">
                <a:solidFill>
                  <a:schemeClr val="tx1"/>
                </a:solidFill>
                <a:latin typeface="+mj-lt"/>
              </a:rPr>
              <a:t>Artefacts</a:t>
            </a:r>
            <a:r>
              <a:rPr lang="de-DE" sz="1200" u="sng" dirty="0">
                <a:solidFill>
                  <a:schemeClr val="tx1"/>
                </a:solidFill>
                <a:latin typeface="+mj-lt"/>
              </a:rPr>
              <a:t>/Social_Computing_Audit3.md</a:t>
            </a:r>
            <a:r>
              <a:rPr lang="de-DE" sz="1200" dirty="0">
                <a:solidFill>
                  <a:schemeClr val="tx1"/>
                </a:solidFill>
                <a:latin typeface="+mj-lt"/>
              </a:rPr>
              <a:t>)</a:t>
            </a:r>
          </a:p>
          <a:p>
            <a:r>
              <a:rPr lang="de-DE" sz="1200" dirty="0">
                <a:solidFill>
                  <a:schemeClr val="tx1"/>
                </a:solidFill>
                <a:latin typeface="+mj-lt"/>
              </a:rPr>
              <a:t>---</a:t>
            </a:r>
          </a:p>
          <a:p>
            <a:r>
              <a:rPr lang="de-DE" sz="1200" dirty="0">
                <a:solidFill>
                  <a:schemeClr val="tx1"/>
                </a:solidFill>
                <a:latin typeface="+mj-lt"/>
              </a:rPr>
              <a:t>- </a:t>
            </a:r>
            <a:r>
              <a:rPr lang="de-DE" sz="1200" dirty="0" err="1">
                <a:solidFill>
                  <a:schemeClr val="tx1"/>
                </a:solidFill>
                <a:latin typeface="+mj-lt"/>
              </a:rPr>
              <a:t>Social</a:t>
            </a:r>
            <a:r>
              <a:rPr lang="de-DE" sz="1200" dirty="0">
                <a:solidFill>
                  <a:schemeClr val="tx1"/>
                </a:solidFill>
                <a:latin typeface="+mj-lt"/>
              </a:rPr>
              <a:t> Computing Relevanz. Interdisziplinäres Feld -&gt; wie Menschen Informationstechnologien nutzen + Wechselwirkung </a:t>
            </a:r>
            <a:r>
              <a:rPr lang="de-DE" sz="1200" b="0" i="0" u="none" strike="noStrike" dirty="0">
                <a:solidFill>
                  <a:schemeClr val="tx1"/>
                </a:solidFill>
                <a:effectLst/>
                <a:latin typeface="+mj-lt"/>
              </a:rPr>
              <a:t>Informationstechnologie</a:t>
            </a:r>
          </a:p>
          <a:p>
            <a:r>
              <a:rPr lang="de-DE" sz="1200" b="0" i="0" u="none" strike="noStrike" dirty="0">
                <a:solidFill>
                  <a:schemeClr val="tx1"/>
                </a:solidFill>
                <a:effectLst/>
                <a:latin typeface="+mj-lt"/>
              </a:rPr>
              <a:t>- Größere Perspektive einnehmen als Gamification !=  Spielelemente in Nicht-Spiel-Kontexten einzusetzen und so die Benutzererfahrung und das Engagement zu verbessern </a:t>
            </a:r>
          </a:p>
          <a:p>
            <a:r>
              <a:rPr lang="de-DE" sz="1200" b="0" i="0" u="none" strike="noStrike" dirty="0">
                <a:solidFill>
                  <a:schemeClr val="tx1"/>
                </a:solidFill>
                <a:effectLst/>
                <a:latin typeface="+mj-lt"/>
              </a:rPr>
              <a:t>- Relevanz in Literatur und im Projekt: Schulung nicht-autistischer Mitarbeiter am Arbeitsplatz mit Schwerpunkt auf </a:t>
            </a:r>
            <a:r>
              <a:rPr lang="de-DE" sz="1200" b="0" i="0" u="none" strike="noStrike" dirty="0" err="1">
                <a:solidFill>
                  <a:schemeClr val="tx1"/>
                </a:solidFill>
                <a:effectLst/>
                <a:latin typeface="+mj-lt"/>
              </a:rPr>
              <a:t>Social</a:t>
            </a:r>
            <a:r>
              <a:rPr lang="de-DE" sz="1200" b="0" i="0" u="none" strike="noStrike" dirty="0">
                <a:solidFill>
                  <a:schemeClr val="tx1"/>
                </a:solidFill>
                <a:effectLst/>
                <a:latin typeface="+mj-lt"/>
              </a:rPr>
              <a:t> Computing ein Artikel von Ali-Hassan et al. (2011) eine relevante Perspektive. Sie betonen die Bedeutung von </a:t>
            </a:r>
            <a:r>
              <a:rPr lang="de-DE" sz="1200" b="0" i="0" u="none" strike="noStrike" dirty="0" err="1">
                <a:solidFill>
                  <a:schemeClr val="tx1"/>
                </a:solidFill>
                <a:effectLst/>
                <a:latin typeface="+mj-lt"/>
              </a:rPr>
              <a:t>Social</a:t>
            </a:r>
            <a:r>
              <a:rPr lang="de-DE" sz="1200" b="0" i="0" u="none" strike="noStrike" dirty="0">
                <a:solidFill>
                  <a:schemeClr val="tx1"/>
                </a:solidFill>
                <a:effectLst/>
                <a:latin typeface="+mj-lt"/>
              </a:rPr>
              <a:t> Computing im organisatorischen Kontext und dessen Auswirkungen auf die Leistung der Mitarbeiter. Insbesondere heben sie hervor, dass die Nutzung von </a:t>
            </a:r>
            <a:r>
              <a:rPr lang="de-DE" sz="1200" b="0" i="0" u="none" strike="noStrike" dirty="0" err="1">
                <a:solidFill>
                  <a:schemeClr val="tx1"/>
                </a:solidFill>
                <a:effectLst/>
                <a:latin typeface="+mj-lt"/>
              </a:rPr>
              <a:t>Social</a:t>
            </a:r>
            <a:r>
              <a:rPr lang="de-DE" sz="1200" b="0" i="0" u="none" strike="noStrike" dirty="0">
                <a:solidFill>
                  <a:schemeClr val="tx1"/>
                </a:solidFill>
                <a:effectLst/>
                <a:latin typeface="+mj-lt"/>
              </a:rPr>
              <a:t>-Computing-Tools für die Pflege sozialer Beziehungen und den Austausch von Inhalten positiv mit dem Zugang zu Wissen verbunden ist, was wiederum die innovative und rollenbezogene Arbeitsleistung der Mitarbeiter positiv beeinflusst (Ali-Hassan et al., 2011).</a:t>
            </a:r>
            <a:endParaRPr lang="en-DE" sz="1200" dirty="0">
              <a:solidFill>
                <a:schemeClr val="tx1"/>
              </a:solidFill>
              <a:latin typeface="+mj-lt"/>
            </a:endParaRPr>
          </a:p>
        </p:txBody>
      </p:sp>
      <p:sp>
        <p:nvSpPr>
          <p:cNvPr id="4" name="Datumsplatzhalter 3">
            <a:extLst>
              <a:ext uri="{FF2B5EF4-FFF2-40B4-BE49-F238E27FC236}">
                <a16:creationId xmlns:a16="http://schemas.microsoft.com/office/drawing/2014/main" id="{E2AAD88C-0240-B7CB-982F-5B7B100161C3}"/>
              </a:ext>
            </a:extLst>
          </p:cNvPr>
          <p:cNvSpPr>
            <a:spLocks noGrp="1"/>
          </p:cNvSpPr>
          <p:nvPr>
            <p:ph type="dt" idx="1"/>
          </p:nvPr>
        </p:nvSpPr>
        <p:spPr/>
        <p:txBody>
          <a:bodyPr/>
          <a:lstStyle/>
          <a:p>
            <a:fld id="{6E55FEAA-91B3-44B9-A775-941F817A94A9}" type="datetime8">
              <a:rPr lang="en-DE" smtClean="0"/>
              <a:t>19/01/2024 00:21</a:t>
            </a:fld>
            <a:endParaRPr lang="en-DE"/>
          </a:p>
        </p:txBody>
      </p:sp>
      <p:sp>
        <p:nvSpPr>
          <p:cNvPr id="5" name="Foliennummernplatzhalter 4">
            <a:extLst>
              <a:ext uri="{FF2B5EF4-FFF2-40B4-BE49-F238E27FC236}">
                <a16:creationId xmlns:a16="http://schemas.microsoft.com/office/drawing/2014/main" id="{F161DE00-6FF5-8752-F5BE-017E1C006E71}"/>
              </a:ext>
            </a:extLst>
          </p:cNvPr>
          <p:cNvSpPr>
            <a:spLocks noGrp="1"/>
          </p:cNvSpPr>
          <p:nvPr>
            <p:ph type="sldNum" sz="quarter" idx="5"/>
          </p:nvPr>
        </p:nvSpPr>
        <p:spPr/>
        <p:txBody>
          <a:bodyPr/>
          <a:lstStyle/>
          <a:p>
            <a:fld id="{54E84FF0-BEB9-BDB9-F750-48EC011E011D}" type="slidenum">
              <a:rPr lang="de-DE" smtClean="0"/>
              <a:t>9</a:t>
            </a:fld>
            <a:endParaRPr lang="de-DE"/>
          </a:p>
        </p:txBody>
      </p:sp>
    </p:spTree>
    <p:extLst>
      <p:ext uri="{BB962C8B-B14F-4D97-AF65-F5344CB8AC3E}">
        <p14:creationId xmlns:p14="http://schemas.microsoft.com/office/powerpoint/2010/main" val="496222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5ub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UAABoNAABgRQAAJhYAABAAAAAmAAAACAAAAAEAAAAAAAAA"/>
              </a:ext>
            </a:extLst>
          </p:cNvSpPr>
          <p:nvPr>
            <p:ph type="ctrTitle"/>
          </p:nvPr>
        </p:nvSpPr>
        <p:spPr>
          <a:xfrm>
            <a:off x="914400" y="2129790"/>
            <a:ext cx="10363200" cy="1470660"/>
          </a:xfrm>
        </p:spPr>
        <p:txBody>
          <a:bodyPr/>
          <a:lstStyle/>
          <a:p>
            <a:r>
              <a:t>Click to edit Master title style</a:t>
            </a:r>
          </a:p>
        </p:txBody>
      </p:sp>
      <p:sp>
        <p:nvSpPr>
          <p:cNvPr id="3" name="SlideSub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lJS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AsAAOgXAADAPwAAsCIAABAAAAAmAAAACAAAAAGAAAAAAAAA"/>
              </a:ext>
            </a:extLst>
          </p:cNvSpPr>
          <p:nvPr>
            <p:ph type="subTitle" idx="1"/>
          </p:nvPr>
        </p:nvSpPr>
        <p:spPr>
          <a:xfrm>
            <a:off x="1828800" y="3886200"/>
            <a:ext cx="8534400" cy="1752600"/>
          </a:xfrm>
        </p:spPr>
        <p:txBody>
          <a:bodyPr/>
          <a:lstStyle>
            <a:lvl1pPr marL="0" indent="0" algn="ctr">
              <a:buNone/>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t>Click to edit Master subtitle style</a:t>
            </a:r>
          </a:p>
        </p:txBody>
      </p:sp>
      <p:sp>
        <p:nvSpPr>
          <p:cNvPr id="4" name="DateTime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lJS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BsnAAA/FQAAWSkAABAAAAAmAAAACAAAAAAAAAAAAAAA"/>
              </a:ext>
            </a:extLst>
          </p:cNvSpPr>
          <p:nvPr>
            <p:ph type="dt" sz="quarter" idx="10"/>
          </p:nvPr>
        </p:nvSpPr>
        <p:spPr/>
        <p:txBody>
          <a:bodyPr/>
          <a:lstStyle/>
          <a:p>
            <a:fld id="{54E845AC-E2B9-BDB3-F750-14E60B1E0141}" type="datetime1">
              <a:t>19/01/2024</a:t>
            </a:fld>
            <a:endParaRPr/>
          </a:p>
        </p:txBody>
      </p:sp>
      <p:sp>
        <p:nvSpPr>
          <p:cNvPr id="5" name="Foot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lJS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kAABsnAABfMQAAWSkAABAAAAAmAAAAC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5ub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TUAABsnAABARwAAWSkAABAAAAAmAAAACAAAAAAAAAAAAAAA"/>
              </a:ext>
            </a:extLst>
          </p:cNvSpPr>
          <p:nvPr>
            <p:ph type="sldNum" sz="quarter" idx="12"/>
          </p:nvPr>
        </p:nvSpPr>
        <p:spPr/>
        <p:txBody>
          <a:bodyPr/>
          <a:lstStyle/>
          <a:p>
            <a:fld id="{54E86D84-CAB9-BD9B-F750-3CCE231E0169}" type="slidenum">
              <a:t>‹Nr.›</a:t>
            </a:fld>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FBQU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r>
              <a:t>Click to edit Master title style</a:t>
            </a:r>
          </a:p>
        </p:txBody>
      </p:sp>
      <p:sp>
        <p:nvSpPr>
          <p:cNvPr id="3"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lJS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NgJAABARwAAsCUAABAAAAAmAAAACAAAAAAAAAAAAAAA"/>
              </a:ext>
            </a:extLst>
          </p:cNvSpPr>
          <p:nvPr>
            <p:ph idx="1"/>
          </p:nvPr>
        </p:nvSpPr>
        <p:spPr/>
        <p:txBody>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NQS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BsnAAA/FQAAWSkAABAAAAAmAAAACAAAAAAAAAAAAAAA"/>
              </a:ext>
            </a:extLst>
          </p:cNvSpPr>
          <p:nvPr>
            <p:ph type="dt" sz="quarter" idx="10"/>
          </p:nvPr>
        </p:nvSpPr>
        <p:spPr/>
        <p:txBody>
          <a:bodyPr/>
          <a:lstStyle/>
          <a:p>
            <a:fld id="{54E8149F-D1B9-BDE2-F750-27B75A1E0172}" type="datetime1">
              <a:t>19/01/2024</a:t>
            </a:fld>
            <a:endParaRPr/>
          </a:p>
        </p:txBody>
      </p:sp>
      <p:sp>
        <p:nvSpPr>
          <p:cNvPr id="5" name="Foot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kAABsnAABfMQAAWSkAABAAAAAmAAAAC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TUAABsnAABARwAAWSkAABAAAAAmAAAACAAAAAAAAAAAAAAA"/>
              </a:ext>
            </a:extLst>
          </p:cNvSpPr>
          <p:nvPr>
            <p:ph type="sldNum" sz="quarter" idx="12"/>
          </p:nvPr>
        </p:nvSpPr>
        <p:spPr/>
        <p:txBody>
          <a:bodyPr/>
          <a:lstStyle/>
          <a:p>
            <a:fld id="{54E86775-3BB9-BD91-F750-CDC4291E0198}" type="slidenum">
              <a:t>‹Nr.›</a:t>
            </a:fld>
            <a:endParaRPr/>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5ub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QUAABwbAACtRQAAfSMAABAAAAAmAAAACAAAAIGQAAAAAAAA"/>
              </a:ext>
            </a:extLst>
          </p:cNvSpPr>
          <p:nvPr>
            <p:ph type="title"/>
          </p:nvPr>
        </p:nvSpPr>
        <p:spPr>
          <a:xfrm>
            <a:off x="963295" y="4406900"/>
            <a:ext cx="10363200" cy="1362075"/>
          </a:xfrm>
        </p:spPr>
        <p:txBody>
          <a:bodyPr vert="horz" wrap="square" lIns="91440" tIns="45720" rIns="91440" bIns="45720" numCol="1" spcCol="215900" anchor="t">
            <a:prstTxWarp prst="textNoShape">
              <a:avLst/>
            </a:prstTxWarp>
          </a:bodyPr>
          <a:lstStyle>
            <a:lvl1pPr algn="l">
              <a:defRPr sz="4000" b="1" cap="all"/>
            </a:lvl1pPr>
          </a:lstStyle>
          <a:p>
            <a:r>
              <a:t>Click to edit Master title style</a:t>
            </a:r>
          </a:p>
        </p:txBody>
      </p:sp>
      <p:sp>
        <p:nvSpPr>
          <p:cNvPr id="3"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QUAAOERAACtRQAAHBsAABAAAAAmAAAACAAAAIGQAAAAAAAA"/>
              </a:ext>
            </a:extLst>
          </p:cNvSpPr>
          <p:nvPr>
            <p:ph idx="1"/>
          </p:nvPr>
        </p:nvSpPr>
        <p:spPr>
          <a:xfrm>
            <a:off x="963295" y="2906395"/>
            <a:ext cx="10363200" cy="1500505"/>
          </a:xfrm>
        </p:spPr>
        <p:txBody>
          <a:bodyPr vert="horz" wrap="square" lIns="91440" tIns="45720" rIns="91440" bIns="45720" numCol="1" spcCol="215900" anchor="b">
            <a:prstTxWarp prst="textNoShape">
              <a:avLst/>
            </a:prstTxWarp>
          </a:bodyPr>
          <a:lstStyle>
            <a:lvl1pPr marL="0" indent="0">
              <a:buNone/>
              <a:defRPr sz="2000" cap="none"/>
            </a:lvl1pPr>
            <a:lvl2pPr marL="457200" indent="0">
              <a:buNone/>
              <a:defRPr sz="1800" cap="none"/>
            </a:lvl2pPr>
            <a:lvl3pPr marL="914400" indent="0">
              <a:buNone/>
              <a:defRPr sz="1600" cap="none"/>
            </a:lvl3pPr>
            <a:lvl4pPr marL="1371600" indent="0">
              <a:buNone/>
              <a:defRPr sz="1400" cap="none"/>
            </a:lvl4pPr>
            <a:lvl5pPr marL="1828800" indent="0">
              <a:buNone/>
              <a:defRPr sz="1400" cap="none"/>
            </a:lvl5pPr>
            <a:lvl6pPr marL="2286000" indent="0">
              <a:buNone/>
              <a:defRPr sz="1400" cap="none"/>
            </a:lvl6pPr>
            <a:lvl7pPr marL="2743200" indent="0">
              <a:buNone/>
              <a:defRPr sz="1400" cap="none"/>
            </a:lvl7pPr>
            <a:lvl8pPr marL="3200400" indent="0">
              <a:buNone/>
              <a:defRPr sz="1400" cap="none"/>
            </a:lvl8pPr>
            <a:lvl9pPr marL="3657600" indent="0">
              <a:buNone/>
              <a:defRPr sz="1400" cap="none"/>
            </a:lvl9pPr>
          </a:lstStyle>
          <a:p>
            <a:r>
              <a:t>Click to edit Master text styles</a:t>
            </a:r>
          </a:p>
        </p:txBody>
      </p:sp>
      <p:sp>
        <p:nvSpPr>
          <p:cNvPr id="4" name="DateTime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lJS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BsnAAA/FQAAWSkAABAAAAAmAAAACAAAAAAAAAAAAAAA"/>
              </a:ext>
            </a:extLst>
          </p:cNvSpPr>
          <p:nvPr>
            <p:ph type="dt" sz="quarter" idx="10"/>
          </p:nvPr>
        </p:nvSpPr>
        <p:spPr/>
        <p:txBody>
          <a:bodyPr/>
          <a:lstStyle/>
          <a:p>
            <a:fld id="{54E86D4F-01B9-BD9B-F750-F7CE231E01A2}" type="datetime1">
              <a:t>19/01/2024</a:t>
            </a:fld>
            <a:endParaRPr/>
          </a:p>
        </p:txBody>
      </p:sp>
      <p:sp>
        <p:nvSpPr>
          <p:cNvPr id="5" name="Foot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lJS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kAABsnAABfMQAAWSkAABAAAAAmAAAAC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lJS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TUAABsnAABARwAAWSkAABAAAAAmAAAACAAAAAAAAAAAAAAA"/>
              </a:ext>
            </a:extLst>
          </p:cNvSpPr>
          <p:nvPr>
            <p:ph type="sldNum" sz="quarter" idx="12"/>
          </p:nvPr>
        </p:nvSpPr>
        <p:spPr/>
        <p:txBody>
          <a:bodyPr/>
          <a:lstStyle/>
          <a:p>
            <a:fld id="{54E8301A-54B9-BDC6-F750-A2937E1E01F7}" type="slidenum">
              <a:t>‹Nr.›</a:t>
            </a:fld>
            <a:endParaRPr/>
          </a:p>
        </p:txBody>
      </p: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IAAA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r>
              <a:t>Click to edit Master title style</a:t>
            </a:r>
          </a:p>
        </p:txBody>
      </p:sp>
      <p:sp>
        <p:nvSpPr>
          <p:cNvPr id="3" name="SlideText3"/>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McaQ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HEJAADjJAAAYQ0AABAAAAAmAAAACAAAAIGQAAAAAAAA"/>
              </a:ext>
            </a:extLst>
          </p:cNvSpPr>
          <p:nvPr>
            <p:ph idx="1"/>
          </p:nvPr>
        </p:nvSpPr>
        <p:spPr>
          <a:xfrm>
            <a:off x="609600" y="1534795"/>
            <a:ext cx="5386705" cy="640080"/>
          </a:xfrm>
        </p:spPr>
        <p:txBody>
          <a:bodyPr vert="horz" wrap="square" lIns="91440" tIns="45720" rIns="91440" bIns="45720" numCol="1" spcCol="215900" anchor="b">
            <a:prstTxWarp prst="textNoShape">
              <a:avLst/>
            </a:prstTxWarp>
          </a:bodyPr>
          <a:lstStyle>
            <a:lvl1pPr marL="0" indent="0">
              <a:buNone/>
              <a:defRPr sz="2400" b="1" cap="none"/>
            </a:lvl1pPr>
            <a:lvl2pPr marL="457200" indent="0">
              <a:buNone/>
              <a:defRPr sz="2000" b="1" cap="none"/>
            </a:lvl2pPr>
            <a:lvl3pPr marL="914400" indent="0">
              <a:buNone/>
              <a:defRPr sz="1800" b="1" cap="none"/>
            </a:lvl3pPr>
            <a:lvl4pPr marL="1371600" indent="0">
              <a:buNone/>
              <a:defRPr sz="1600" b="1" cap="none"/>
            </a:lvl4pPr>
            <a:lvl5pPr marL="1828800" indent="0">
              <a:buNone/>
              <a:defRPr sz="1600" b="1" cap="none"/>
            </a:lvl5pPr>
            <a:lvl6pPr marL="2286000" indent="0">
              <a:buNone/>
              <a:defRPr sz="1600" b="1" cap="none"/>
            </a:lvl6pPr>
            <a:lvl7pPr marL="2743200" indent="0">
              <a:buNone/>
              <a:defRPr sz="1600" b="1" cap="none"/>
            </a:lvl7pPr>
            <a:lvl8pPr marL="3200400" indent="0">
              <a:buNone/>
              <a:defRPr sz="1600" b="1" cap="none"/>
            </a:lvl8pPr>
            <a:lvl9pPr marL="3657600" indent="0">
              <a:buNone/>
              <a:defRPr sz="1600" b="1" cap="none"/>
            </a:lvl9pPr>
          </a:lstStyle>
          <a:p>
            <a:r>
              <a:t>Click to edit Master text styles</a:t>
            </a:r>
          </a:p>
        </p:txBody>
      </p:sp>
      <p:sp>
        <p:nvSpPr>
          <p:cNvPr id="4"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NClD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GENAADjJAAAsCUAABAAAAAmAAAACAAAAAGAAAAAAAAA"/>
              </a:ext>
            </a:extLst>
          </p:cNvSpPr>
          <p:nvPr>
            <p:ph idx="2"/>
          </p:nvPr>
        </p:nvSpPr>
        <p:spPr>
          <a:xfrm>
            <a:off x="609600" y="2174875"/>
            <a:ext cx="5386705" cy="3951605"/>
          </a:xfrm>
        </p:spPr>
        <p:txBody>
          <a:bodyPr/>
          <a:lstStyle>
            <a:lvl1pPr>
              <a:defRPr sz="2400" cap="none"/>
            </a:lvl1pPr>
            <a:lvl2pPr>
              <a:defRPr sz="2000" cap="none"/>
            </a:lvl2pPr>
            <a:lvl3pPr>
              <a:defRPr sz="1800" cap="none"/>
            </a:lvl3pPr>
            <a:lvl4pPr>
              <a:defRPr sz="1600" cap="none"/>
            </a:lvl4pPr>
            <a:lvl5pPr>
              <a:defRPr sz="1600" cap="none"/>
            </a:lvl5pPr>
            <a:lvl6pPr>
              <a:defRPr sz="1600" cap="none"/>
            </a:lvl6pPr>
            <a:lvl7pPr>
              <a:defRPr sz="1600" cap="none"/>
            </a:lvl7pPr>
            <a:lvl8pPr>
              <a:defRPr sz="1600" cap="none"/>
            </a:lvl8pPr>
            <a:lvl9pPr>
              <a:defRPr sz="1600" cap="none"/>
            </a:lvl9pPr>
          </a:lstStyle>
          <a:p>
            <a:r>
              <a:t>Click to edit Master text styles</a:t>
            </a:r>
          </a:p>
          <a:p>
            <a:pPr lvl="1"/>
            <a:r>
              <a:t>Second level</a:t>
            </a:r>
          </a:p>
          <a:p>
            <a:pPr lvl="2"/>
            <a:r>
              <a:t>Third level</a:t>
            </a:r>
          </a:p>
          <a:p>
            <a:pPr lvl="3"/>
            <a:r>
              <a:t>Fourth level</a:t>
            </a:r>
          </a:p>
          <a:p>
            <a:pPr lvl="4"/>
            <a:r>
              <a:t>Fifth level</a:t>
            </a:r>
          </a:p>
        </p:txBody>
      </p:sp>
      <p:sp>
        <p:nvSpPr>
          <p:cNvPr id="5" name="SlideText2"/>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hKHw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SYAAHEJAABARwAAYQ0AABAAAAAmAAAACAAAAIGQAAAAAAAA"/>
              </a:ext>
            </a:extLst>
          </p:cNvSpPr>
          <p:nvPr>
            <p:ph idx="3"/>
          </p:nvPr>
        </p:nvSpPr>
        <p:spPr>
          <a:xfrm>
            <a:off x="6195695" y="1534795"/>
            <a:ext cx="5386705" cy="640080"/>
          </a:xfrm>
        </p:spPr>
        <p:txBody>
          <a:bodyPr vert="horz" wrap="square" lIns="91440" tIns="45720" rIns="91440" bIns="45720" numCol="1" spcCol="215900" anchor="b">
            <a:prstTxWarp prst="textNoShape">
              <a:avLst/>
            </a:prstTxWarp>
          </a:bodyPr>
          <a:lstStyle>
            <a:lvl1pPr marL="0" indent="0">
              <a:buNone/>
              <a:defRPr sz="2400" b="1" cap="none"/>
            </a:lvl1pPr>
            <a:lvl2pPr marL="457200" indent="0">
              <a:buNone/>
              <a:defRPr sz="2000" b="1" cap="none"/>
            </a:lvl2pPr>
            <a:lvl3pPr marL="914400" indent="0">
              <a:buNone/>
              <a:defRPr sz="1800" b="1" cap="none"/>
            </a:lvl3pPr>
            <a:lvl4pPr marL="1371600" indent="0">
              <a:buNone/>
              <a:defRPr sz="1600" b="1" cap="none"/>
            </a:lvl4pPr>
            <a:lvl5pPr marL="1828800" indent="0">
              <a:buNone/>
              <a:defRPr sz="1600" b="1" cap="none"/>
            </a:lvl5pPr>
            <a:lvl6pPr marL="2286000" indent="0">
              <a:buNone/>
              <a:defRPr sz="1600" b="1" cap="none"/>
            </a:lvl6pPr>
            <a:lvl7pPr marL="2743200" indent="0">
              <a:buNone/>
              <a:defRPr sz="1600" b="1" cap="none"/>
            </a:lvl7pPr>
            <a:lvl8pPr marL="3200400" indent="0">
              <a:buNone/>
              <a:defRPr sz="1600" b="1" cap="none"/>
            </a:lvl8pPr>
            <a:lvl9pPr marL="3657600" indent="0">
              <a:buNone/>
              <a:defRPr sz="1600" b="1" cap="none"/>
            </a:lvl9pPr>
          </a:lstStyle>
          <a:p>
            <a:r>
              <a:t>Click to edit Master text styles</a:t>
            </a:r>
          </a:p>
        </p:txBody>
      </p:sp>
      <p:sp>
        <p:nvSpPr>
          <p:cNvPr id="6" name="SlideText4"/>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SYAAGENAABARwAAsCUAABAAAAAmAAAACAAAAAGAAAAAAAAA"/>
              </a:ext>
            </a:extLst>
          </p:cNvSpPr>
          <p:nvPr>
            <p:ph idx="4"/>
          </p:nvPr>
        </p:nvSpPr>
        <p:spPr>
          <a:xfrm>
            <a:off x="6195695" y="2174875"/>
            <a:ext cx="5386705" cy="3951605"/>
          </a:xfrm>
        </p:spPr>
        <p:txBody>
          <a:bodyPr/>
          <a:lstStyle>
            <a:lvl1pPr>
              <a:defRPr sz="2400" cap="none"/>
            </a:lvl1pPr>
            <a:lvl2pPr>
              <a:defRPr sz="2000" cap="none"/>
            </a:lvl2pPr>
            <a:lvl3pPr>
              <a:defRPr sz="1800" cap="none"/>
            </a:lvl3pPr>
            <a:lvl4pPr>
              <a:defRPr sz="1600" cap="none"/>
            </a:lvl4pPr>
            <a:lvl5pPr>
              <a:defRPr sz="1600" cap="none"/>
            </a:lvl5pPr>
            <a:lvl6pPr>
              <a:defRPr sz="1600" cap="none"/>
            </a:lvl6pPr>
            <a:lvl7pPr>
              <a:defRPr sz="1600" cap="none"/>
            </a:lvl7pPr>
            <a:lvl8pPr>
              <a:defRPr sz="1600" cap="none"/>
            </a:lvl8pPr>
            <a:lvl9pPr>
              <a:defRPr sz="1600" cap="none"/>
            </a:lvl9pPr>
          </a:lstStyle>
          <a:p>
            <a:r>
              <a:t>Click to edit Master text styles</a:t>
            </a:r>
          </a:p>
          <a:p>
            <a:pPr lvl="1"/>
            <a:r>
              <a:t>Second level</a:t>
            </a:r>
          </a:p>
          <a:p>
            <a:pPr lvl="2"/>
            <a:r>
              <a:t>Third level</a:t>
            </a:r>
          </a:p>
          <a:p>
            <a:pPr lvl="3"/>
            <a:r>
              <a:t>Fourth level</a:t>
            </a:r>
          </a:p>
          <a:p>
            <a:pPr lvl="4"/>
            <a:r>
              <a:t>Fifth level</a:t>
            </a:r>
          </a:p>
        </p:txBody>
      </p:sp>
      <p:sp>
        <p:nvSpPr>
          <p:cNvPr id="7" name="DateTime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Jg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BsnAAA/FQAAWSkAABAAAAAmAAAACAAAAAAAAAAAAAAA"/>
              </a:ext>
            </a:extLst>
          </p:cNvSpPr>
          <p:nvPr>
            <p:ph type="dt" sz="quarter" idx="10"/>
          </p:nvPr>
        </p:nvSpPr>
        <p:spPr/>
        <p:txBody>
          <a:bodyPr/>
          <a:lstStyle/>
          <a:p>
            <a:fld id="{54E83016-58B9-BDC6-F750-AE937E1E01FB}" type="datetime1">
              <a:t>19/01/2024</a:t>
            </a:fld>
            <a:endParaRPr/>
          </a:p>
        </p:txBody>
      </p:sp>
      <p:sp>
        <p:nvSpPr>
          <p:cNvPr id="8" name="Foot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kAABsnAABfMQAAWSkAABAAAAAmAAAACAAAAAAAAAAAAAAA"/>
              </a:ext>
            </a:extLst>
          </p:cNvSpPr>
          <p:nvPr>
            <p:ph type="ftr" sz="quarter" idx="11"/>
          </p:nvPr>
        </p:nvSpPr>
        <p:spPr/>
        <p:txBody>
          <a:bodyPr/>
          <a:lstStyle/>
          <a:p>
            <a:endParaRPr/>
          </a:p>
        </p:txBody>
      </p:sp>
      <p:sp>
        <p:nvSpPr>
          <p:cNvPr id="9" name="SlideNumb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zOD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TUAABsnAABARwAAWSkAABAAAAAmAAAACAAAAAAAAAAAAAAA"/>
              </a:ext>
            </a:extLst>
          </p:cNvSpPr>
          <p:nvPr>
            <p:ph type="sldNum" sz="quarter" idx="12"/>
          </p:nvPr>
        </p:nvSpPr>
        <p:spPr/>
        <p:txBody>
          <a:bodyPr/>
          <a:lstStyle/>
          <a:p>
            <a:fld id="{54E86E1E-50B9-BD98-F750-A6CD201E01F3}" type="slidenum">
              <a:t>‹Nr.›</a:t>
            </a:fld>
            <a:endParaRPr/>
          </a:p>
        </p:txBody>
      </p:sp>
    </p:spTree>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IGQAAAAAAAA"/>
              </a:ext>
            </a:extLst>
          </p:cNvSpPr>
          <p:nvPr>
            <p:ph type="title"/>
          </p:nvPr>
        </p:nvSpPr>
        <p:spPr>
          <a:xfrm>
            <a:off x="609600" y="273050"/>
            <a:ext cx="4011295" cy="1162050"/>
          </a:xfrm>
        </p:spPr>
        <p:txBody>
          <a:bodyPr vert="horz" wrap="square" lIns="91440" tIns="45720" rIns="91440" bIns="45720" numCol="1" spcCol="215900" anchor="b">
            <a:prstTxWarp prst="textNoShape">
              <a:avLst/>
            </a:prstTxWarp>
          </a:bodyPr>
          <a:lstStyle>
            <a:lvl1pPr algn="l">
              <a:defRPr sz="2000" b="1" cap="none"/>
            </a:lvl1pPr>
          </a:lstStyle>
          <a:p>
            <a:r>
              <a:t>Click to edit Master title style</a:t>
            </a:r>
          </a:p>
        </p:txBody>
      </p:sp>
      <p:sp>
        <p:nvSpPr>
          <p:cNvPr id="3" name="SlideText2"/>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x0AAK4BAABARwAAsCUAABAAAAAmAAAACAAAAAGAAAAAAAAA"/>
              </a:ext>
            </a:extLst>
          </p:cNvSpPr>
          <p:nvPr>
            <p:ph idx="1"/>
          </p:nvPr>
        </p:nvSpPr>
        <p:spPr>
          <a:xfrm>
            <a:off x="4766945" y="273050"/>
            <a:ext cx="6815455" cy="5853430"/>
          </a:xfrm>
        </p:spPr>
        <p:txBody>
          <a:bodyPr/>
          <a:lstStyle>
            <a:lvl1pPr>
              <a:defRPr sz="3200" cap="none"/>
            </a:lvl1pPr>
            <a:lvl2pPr>
              <a:defRPr sz="2800" cap="none"/>
            </a:lvl2pPr>
            <a:lvl3pPr>
              <a:defRPr sz="2400" cap="none"/>
            </a:lvl3pPr>
            <a:lvl4pPr>
              <a:defRPr sz="2000" cap="none"/>
            </a:lvl4pPr>
            <a:lvl5pPr>
              <a:defRPr sz="2000" cap="none"/>
            </a:lvl5pPr>
            <a:lvl6pPr>
              <a:defRPr sz="2000" cap="none"/>
            </a:lvl6pPr>
            <a:lvl7pPr>
              <a:defRPr sz="2000" cap="none"/>
            </a:lvl7pPr>
            <a:lvl8pPr>
              <a:defRPr sz="2000" cap="none"/>
            </a:lvl8pPr>
            <a:lvl9pPr>
              <a:defRPr sz="2000" cap="none"/>
            </a:lvl9pPr>
          </a:lstStyle>
          <a:p>
            <a:r>
              <a:t>Click to edit Master text styles</a:t>
            </a:r>
          </a:p>
          <a:p>
            <a:pPr lvl="1"/>
            <a:r>
              <a:t>Second level</a:t>
            </a:r>
          </a:p>
          <a:p>
            <a:pPr lvl="2"/>
            <a:r>
              <a:t>Third level</a:t>
            </a:r>
          </a:p>
          <a:p>
            <a:pPr lvl="3"/>
            <a:r>
              <a:t>Fourth level</a:t>
            </a:r>
          </a:p>
          <a:p>
            <a:pPr lvl="4"/>
            <a:r>
              <a:t>Fifth level</a:t>
            </a:r>
          </a:p>
        </p:txBody>
      </p:sp>
      <p:sp>
        <p:nvSpPr>
          <p:cNvPr id="4"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NQIAABtHAAAsCUAABAAAAAmAAAACAAAAAGAAAAAAAAA"/>
              </a:ext>
            </a:extLst>
          </p:cNvSpPr>
          <p:nvPr>
            <p:ph idx="2"/>
          </p:nvPr>
        </p:nvSpPr>
        <p:spPr>
          <a:xfrm>
            <a:off x="609600" y="1435100"/>
            <a:ext cx="4011295" cy="4691380"/>
          </a:xfrm>
        </p:spPr>
        <p:txBody>
          <a:bodyPr/>
          <a:lstStyle>
            <a:lvl1pPr marL="0" indent="0">
              <a:buNone/>
              <a:defRPr sz="1400" cap="none"/>
            </a:lvl1pPr>
            <a:lvl2pPr marL="457200" indent="0">
              <a:buNone/>
              <a:defRPr sz="1200" cap="none"/>
            </a:lvl2pPr>
            <a:lvl3pPr marL="914400" indent="0">
              <a:buNone/>
              <a:defRPr sz="1000" cap="none"/>
            </a:lvl3pPr>
            <a:lvl4pPr marL="1371600" indent="0">
              <a:buNone/>
              <a:defRPr sz="900" cap="none"/>
            </a:lvl4pPr>
            <a:lvl5pPr marL="1828800" indent="0">
              <a:buNone/>
              <a:defRPr sz="900" cap="none"/>
            </a:lvl5pPr>
            <a:lvl6pPr marL="2286000" indent="0">
              <a:buNone/>
              <a:defRPr sz="900" cap="none"/>
            </a:lvl6pPr>
            <a:lvl7pPr marL="2743200" indent="0">
              <a:buNone/>
              <a:defRPr sz="900" cap="none"/>
            </a:lvl7pPr>
            <a:lvl8pPr marL="3200400" indent="0">
              <a:buNone/>
              <a:defRPr sz="900" cap="none"/>
            </a:lvl8pPr>
            <a:lvl9pPr marL="3657600" indent="0">
              <a:buNone/>
              <a:defRPr sz="900" cap="none"/>
            </a:lvl9pPr>
          </a:lstStyle>
          <a:p>
            <a:r>
              <a:t>Click to edit Master text styles</a:t>
            </a:r>
          </a:p>
        </p:txBody>
      </p:sp>
      <p:sp>
        <p:nvSpPr>
          <p:cNvPr id="5" name="DateTime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BsnAAA/FQAAWSkAABAAAAAmAAAACAAAAAAAAAAAAAAA"/>
              </a:ext>
            </a:extLst>
          </p:cNvSpPr>
          <p:nvPr>
            <p:ph type="dt" sz="quarter" idx="10"/>
          </p:nvPr>
        </p:nvSpPr>
        <p:spPr/>
        <p:txBody>
          <a:bodyPr/>
          <a:lstStyle/>
          <a:p>
            <a:fld id="{54E85C80-CEB9-BDAA-F750-38FF121E016D}" type="datetime1">
              <a:t>19/01/2024</a:t>
            </a:fld>
            <a:endParaRPr/>
          </a:p>
        </p:txBody>
      </p:sp>
      <p:sp>
        <p:nvSpPr>
          <p:cNvPr id="6" name="Foot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kAABsnAABfMQAAWSkAABAAAAAmAAAACAAAAAAAAAAAAAAA"/>
              </a:ext>
            </a:extLst>
          </p:cNvSpPr>
          <p:nvPr>
            <p:ph type="ftr" sz="quarter" idx="11"/>
          </p:nvPr>
        </p:nvSpPr>
        <p:spPr/>
        <p:txBody>
          <a:bodyPr/>
          <a:lstStyle/>
          <a:p>
            <a:endParaRPr/>
          </a:p>
        </p:txBody>
      </p:sp>
      <p:sp>
        <p:nvSpPr>
          <p:cNvPr id="7" name="SlideNumb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TUAABsnAABARwAAWSkAABAAAAAmAAAACAAAAAAAAAAAAAAA"/>
              </a:ext>
            </a:extLst>
          </p:cNvSpPr>
          <p:nvPr>
            <p:ph type="sldNum" sz="quarter" idx="12"/>
          </p:nvPr>
        </p:nvSpPr>
        <p:spPr/>
        <p:txBody>
          <a:bodyPr/>
          <a:lstStyle/>
          <a:p>
            <a:fld id="{54E83A68-26B9-BDCC-F750-D099741E0185}" type="slidenum">
              <a:t>‹Nr.›</a:t>
            </a:fld>
            <a:endParaRPr/>
          </a:p>
        </p:txBody>
      </p:sp>
    </p:spTree>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sw4AAIgdAACzOwAABCEAABAAAAAmAAAACAAAAIGQAAAAAAAA"/>
              </a:ext>
            </a:extLst>
          </p:cNvSpPr>
          <p:nvPr>
            <p:ph type="title"/>
          </p:nvPr>
        </p:nvSpPr>
        <p:spPr>
          <a:xfrm>
            <a:off x="2389505" y="4800600"/>
            <a:ext cx="7315200" cy="566420"/>
          </a:xfrm>
        </p:spPr>
        <p:txBody>
          <a:bodyPr vert="horz" wrap="square" lIns="91440" tIns="45720" rIns="91440" bIns="45720" numCol="1" spcCol="215900" anchor="b">
            <a:prstTxWarp prst="textNoShape">
              <a:avLst/>
            </a:prstTxWarp>
          </a:bodyPr>
          <a:lstStyle>
            <a:lvl1pPr algn="l">
              <a:defRPr sz="2000" b="1" cap="none"/>
            </a:lvl1pPr>
          </a:lstStyle>
          <a:p>
            <a:r>
              <a:t>Click to edit Master title style</a:t>
            </a:r>
          </a:p>
        </p:txBody>
      </p:sp>
      <p:sp>
        <p:nvSpPr>
          <p:cNvPr id="3" name="SlideText2"/>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sw4AAMYDAACzOwAAFh0AABAAAAAmAAAACAAAAAGAAAAAAAAA"/>
              </a:ext>
            </a:extLst>
          </p:cNvSpPr>
          <p:nvPr>
            <p:ph idx="1"/>
          </p:nvPr>
        </p:nvSpPr>
        <p:spPr>
          <a:xfrm>
            <a:off x="2389505" y="613410"/>
            <a:ext cx="7315200" cy="4114800"/>
          </a:xfrm>
        </p:spPr>
        <p:txBody>
          <a:bodyPr/>
          <a:lstStyle>
            <a:lvl1pPr marL="0" indent="0">
              <a:buNone/>
              <a:defRPr sz="3200" cap="none"/>
            </a:lvl1pPr>
            <a:lvl2pPr marL="457200" indent="0">
              <a:buNone/>
              <a:defRPr sz="2800" cap="none"/>
            </a:lvl2pPr>
            <a:lvl3pPr marL="914400" indent="0">
              <a:buNone/>
              <a:defRPr sz="2400" cap="none"/>
            </a:lvl3pPr>
            <a:lvl4pPr marL="1371600" indent="0">
              <a:buNone/>
              <a:defRPr sz="2000" cap="none"/>
            </a:lvl4pPr>
            <a:lvl5pPr marL="1828800" indent="0">
              <a:buNone/>
              <a:defRPr sz="2000" cap="none"/>
            </a:lvl5pPr>
            <a:lvl6pPr marL="2286000" indent="0">
              <a:buNone/>
              <a:defRPr sz="2000" cap="none"/>
            </a:lvl6pPr>
            <a:lvl7pPr marL="2743200" indent="0">
              <a:buNone/>
              <a:defRPr sz="2000" cap="none"/>
            </a:lvl7pPr>
            <a:lvl8pPr marL="3200400" indent="0">
              <a:buNone/>
              <a:defRPr sz="2000" cap="none"/>
            </a:lvl8pPr>
            <a:lvl9pPr marL="3657600" indent="0">
              <a:buNone/>
              <a:defRPr sz="2000" cap="none"/>
            </a:lvl9pPr>
          </a:lstStyle>
          <a:p>
            <a:r>
              <a:t>Click to edit Master text styles</a:t>
            </a:r>
          </a:p>
        </p:txBody>
      </p:sp>
      <p:sp>
        <p:nvSpPr>
          <p:cNvPr id="4"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sw4AAAQhAACzOwAA+CUAABAAAAAmAAAACAAAAAGAAAAAAAAA"/>
              </a:ext>
            </a:extLst>
          </p:cNvSpPr>
          <p:nvPr>
            <p:ph idx="2"/>
          </p:nvPr>
        </p:nvSpPr>
        <p:spPr>
          <a:xfrm>
            <a:off x="2389505" y="5367020"/>
            <a:ext cx="7315200" cy="805180"/>
          </a:xfrm>
        </p:spPr>
        <p:txBody>
          <a:bodyPr/>
          <a:lstStyle>
            <a:lvl1pPr marL="0" indent="0">
              <a:buNone/>
              <a:defRPr sz="1400" cap="none"/>
            </a:lvl1pPr>
            <a:lvl2pPr marL="457200" indent="0">
              <a:buNone/>
              <a:defRPr sz="1200" cap="none"/>
            </a:lvl2pPr>
            <a:lvl3pPr marL="914400" indent="0">
              <a:buNone/>
              <a:defRPr sz="1000" cap="none"/>
            </a:lvl3pPr>
            <a:lvl4pPr marL="1371600" indent="0">
              <a:buNone/>
              <a:defRPr sz="900" cap="none"/>
            </a:lvl4pPr>
            <a:lvl5pPr marL="1828800" indent="0">
              <a:buNone/>
              <a:defRPr sz="900" cap="none"/>
            </a:lvl5pPr>
            <a:lvl6pPr marL="2286000" indent="0">
              <a:buNone/>
              <a:defRPr sz="900" cap="none"/>
            </a:lvl6pPr>
            <a:lvl7pPr marL="2743200" indent="0">
              <a:buNone/>
              <a:defRPr sz="900" cap="none"/>
            </a:lvl7pPr>
            <a:lvl8pPr marL="3200400" indent="0">
              <a:buNone/>
              <a:defRPr sz="900" cap="none"/>
            </a:lvl8pPr>
            <a:lvl9pPr marL="3657600" indent="0">
              <a:buNone/>
              <a:defRPr sz="900" cap="none"/>
            </a:lvl9pPr>
          </a:lstStyle>
          <a:p>
            <a:r>
              <a:t>Click to edit Master text styles</a:t>
            </a:r>
          </a:p>
        </p:txBody>
      </p:sp>
      <p:sp>
        <p:nvSpPr>
          <p:cNvPr id="5" name="DateTime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BsnAAA/FQAAWSkAABAAAAAmAAAACAAAAAAAAAAAAAAA"/>
              </a:ext>
            </a:extLst>
          </p:cNvSpPr>
          <p:nvPr>
            <p:ph type="dt" sz="quarter" idx="10"/>
          </p:nvPr>
        </p:nvSpPr>
        <p:spPr/>
        <p:txBody>
          <a:bodyPr/>
          <a:lstStyle/>
          <a:p>
            <a:fld id="{54E8603E-70B9-BD96-F750-86C32E1E01D3}" type="datetime1">
              <a:t>19/01/2024</a:t>
            </a:fld>
            <a:endParaRPr/>
          </a:p>
        </p:txBody>
      </p:sp>
      <p:sp>
        <p:nvSpPr>
          <p:cNvPr id="6" name="Foot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kAABsnAABfMQAAWSkAABAAAAAmAAAACAAAAAAAAAAAAAAA"/>
              </a:ext>
            </a:extLst>
          </p:cNvSpPr>
          <p:nvPr>
            <p:ph type="ftr" sz="quarter" idx="11"/>
          </p:nvPr>
        </p:nvSpPr>
        <p:spPr/>
        <p:txBody>
          <a:bodyPr/>
          <a:lstStyle/>
          <a:p>
            <a:endParaRPr/>
          </a:p>
        </p:txBody>
      </p:sp>
      <p:sp>
        <p:nvSpPr>
          <p:cNvPr id="7" name="SlideNumb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TUAABsnAABARwAAWSkAABAAAAAmAAAACAAAAAAAAAAAAAAA"/>
              </a:ext>
            </a:extLst>
          </p:cNvSpPr>
          <p:nvPr>
            <p:ph type="sldNum" sz="quarter" idx="12"/>
          </p:nvPr>
        </p:nvSpPr>
        <p:spPr/>
        <p:txBody>
          <a:bodyPr/>
          <a:lstStyle/>
          <a:p>
            <a:fld id="{54E84991-DFB9-BDBF-F750-29EA071E017C}" type="slidenum">
              <a:t>‹Nr.›</a:t>
            </a:fld>
            <a:endParaRPr/>
          </a:p>
        </p:txBody>
      </p:sp>
    </p:spTree>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r>
              <a:t>Click to edit Master title style</a:t>
            </a:r>
          </a:p>
        </p:txBody>
      </p:sp>
      <p:sp>
        <p:nvSpPr>
          <p:cNvPr id="3"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NgJAABARwAAsCUAABAAAAAmAAAACAAAAAIQAAAAAAAA"/>
              </a:ext>
            </a:extLst>
          </p:cNvSpPr>
          <p:nvPr>
            <p:ph idx="1"/>
          </p:nvPr>
        </p:nvSpPr>
        <p:spPr/>
        <p:txBody>
          <a:bodyPr vert="vert" wrap="square" lIns="91440" tIns="45720" rIns="91440" bIns="45720" numCol="1" spcCol="215900" anchor="t">
            <a:prstTxWarp prst="textNoShape">
              <a:avLst/>
            </a:prstTxWarp>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BsnAAA/FQAAWSkAABAAAAAmAAAACAAAAAAAAAAAAAAA"/>
              </a:ext>
            </a:extLst>
          </p:cNvSpPr>
          <p:nvPr>
            <p:ph type="dt" sz="quarter" idx="10"/>
          </p:nvPr>
        </p:nvSpPr>
        <p:spPr/>
        <p:txBody>
          <a:bodyPr/>
          <a:lstStyle/>
          <a:p>
            <a:fld id="{54E871C1-8FB9-BD87-F750-79D23F1E012C}" type="datetime1">
              <a:t>19/01/2024</a:t>
            </a:fld>
            <a:endParaRPr/>
          </a:p>
        </p:txBody>
      </p:sp>
      <p:sp>
        <p:nvSpPr>
          <p:cNvPr id="5" name="Foot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kAABsnAABfMQAAWSkAABAAAAAmAAAAC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TUAABsnAABARwAAWSkAABAAAAAmAAAACAAAAAAAAAAAAAAA"/>
              </a:ext>
            </a:extLst>
          </p:cNvSpPr>
          <p:nvPr>
            <p:ph type="sldNum" sz="quarter" idx="12"/>
          </p:nvPr>
        </p:nvSpPr>
        <p:spPr/>
        <p:txBody>
          <a:bodyPr/>
          <a:lstStyle/>
          <a:p>
            <a:fld id="{54E825C6-88B9-BDD3-F750-7E866B1E012B}" type="slidenum">
              <a:t>‹Nr.›</a:t>
            </a:fld>
            <a:endParaRPr/>
          </a:p>
        </p:txBody>
      </p:sp>
    </p:spTree>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DYAALABAABARwAAsCUAABAAAAAmAAAACAAAAIMQAAAAAAAA"/>
              </a:ext>
            </a:extLst>
          </p:cNvSpPr>
          <p:nvPr>
            <p:ph type="title"/>
          </p:nvPr>
        </p:nvSpPr>
        <p:spPr>
          <a:xfrm>
            <a:off x="8839200" y="274320"/>
            <a:ext cx="2743200" cy="5852160"/>
          </a:xfrm>
        </p:spPr>
        <p:txBody>
          <a:bodyPr vert="vert" wrap="square" lIns="91440" tIns="45720" rIns="91440" bIns="45720" numCol="1" spcCol="215900" anchor="b">
            <a:prstTxWarp prst="textNoShape">
              <a:avLst/>
            </a:prstTxWarp>
          </a:bodyPr>
          <a:lstStyle/>
          <a:p>
            <a:r>
              <a:t>Click to edit Master title style</a:t>
            </a:r>
          </a:p>
        </p:txBody>
      </p:sp>
      <p:sp>
        <p:nvSpPr>
          <p:cNvPr id="3"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AfNQAAsCUAABAAAAAmAAAACAAAAAMQAAAAAAAA"/>
              </a:ext>
            </a:extLst>
          </p:cNvSpPr>
          <p:nvPr>
            <p:ph idx="1"/>
          </p:nvPr>
        </p:nvSpPr>
        <p:spPr>
          <a:xfrm>
            <a:off x="609600" y="274320"/>
            <a:ext cx="8025765" cy="5852160"/>
          </a:xfrm>
        </p:spPr>
        <p:txBody>
          <a:bodyPr vert="vert" wrap="square" lIns="91440" tIns="45720" rIns="91440" bIns="45720" numCol="1" spcCol="215900" anchor="t">
            <a:prstTxWarp prst="textNoShape">
              <a:avLst/>
            </a:prstTxWarp>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BsnAAA/FQAAWSkAABAAAAAmAAAACAAAAAAAAAAAAAAA"/>
              </a:ext>
            </a:extLst>
          </p:cNvSpPr>
          <p:nvPr>
            <p:ph type="dt" sz="quarter" idx="10"/>
          </p:nvPr>
        </p:nvSpPr>
        <p:spPr/>
        <p:txBody>
          <a:bodyPr/>
          <a:lstStyle/>
          <a:p>
            <a:fld id="{54E84532-7CB9-BDB3-F750-8AE60B1E01DF}" type="datetime1">
              <a:t>19/01/2024</a:t>
            </a:fld>
            <a:endParaRPr/>
          </a:p>
        </p:txBody>
      </p:sp>
      <p:sp>
        <p:nvSpPr>
          <p:cNvPr id="5" name="Foot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kAABsnAABfMQAAWSkAABAAAAAmAAAAC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TUAABsnAABARwAAWSkAABAAAAAmAAAACAAAAAAAAAAAAAAA"/>
              </a:ext>
            </a:extLst>
          </p:cNvSpPr>
          <p:nvPr>
            <p:ph type="sldNum" sz="quarter" idx="12"/>
          </p:nvPr>
        </p:nvSpPr>
        <p:spPr/>
        <p:txBody>
          <a:bodyPr/>
          <a:lstStyle/>
          <a:p>
            <a:fld id="{54E83AE0-AEB9-BDCC-F750-5899741E010D}" type="slidenum">
              <a:t>‹Nr.›</a:t>
            </a:fld>
            <a:endParaRPr/>
          </a:p>
        </p:txBody>
      </p:sp>
    </p:spTree>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Default design">
    <p:bg>
      <p:bgPr>
        <a:solidFill>
          <a:schemeClr val="bg1"/>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NQSw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IMfAAD//8EB"/>
              </a:ext>
            </a:extLst>
          </p:cNvSpPr>
          <p:nvPr>
            <p:ph type="title"/>
          </p:nvPr>
        </p:nvSpPr>
        <p:spPr>
          <a:xfrm>
            <a:off x="609600" y="274320"/>
            <a:ext cx="10972800" cy="1143000"/>
          </a:xfrm>
          <a:prstGeom prst="rect">
            <a:avLst/>
          </a:prstGeom>
          <a:noFill/>
          <a:ln>
            <a:noFill/>
          </a:ln>
          <a:effectLst/>
        </p:spPr>
        <p:txBody>
          <a:bodyPr vert="horz" wrap="square" lIns="91440" tIns="45720" rIns="91440" bIns="45720" numCol="1" spcCol="215900" anchor="ctr">
            <a:prstTxWarp prst="textNoShape">
              <a:avLst/>
            </a:prstTxWarp>
          </a:bodyPr>
          <a:lstStyle/>
          <a:p>
            <a:r>
              <a:t>Click to edit Master title style</a:t>
            </a:r>
          </a:p>
        </p:txBody>
      </p:sp>
      <p:sp>
        <p:nvSpPr>
          <p:cNvPr id="3"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NgJAABARwAAsCUAABAAAAAmAAAACAAAAIMfAAD//8EB"/>
              </a:ext>
            </a:extLst>
          </p:cNvSpPr>
          <p:nvPr>
            <p:ph type="body" idx="1"/>
          </p:nvPr>
        </p:nvSpPr>
        <p:spPr>
          <a:xfrm>
            <a:off x="609600" y="1600200"/>
            <a:ext cx="10972800" cy="4526280"/>
          </a:xfrm>
          <a:prstGeom prst="rect">
            <a:avLst/>
          </a:prstGeom>
          <a:noFill/>
          <a:ln>
            <a:noFill/>
          </a:ln>
          <a:effectLst/>
        </p:spPr>
        <p:txBody>
          <a:bodyPr vert="horz" wrap="square" lIns="91440" tIns="45720" rIns="91440" bIns="45720" numCol="1" spcCol="215900" anchor="t">
            <a:prstTxWarp prst="textNoShape">
              <a:avLst/>
            </a:prstTxWarp>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5ub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BsnAAA/FQAAWSkAABAAAAAmAAAACAAAAIOfAAD//8EB"/>
              </a:ext>
            </a:extLst>
          </p:cNvSpPr>
          <p:nvPr>
            <p:ph type="dt" sz="quarter" idx="2"/>
          </p:nvPr>
        </p:nvSpPr>
        <p:spPr>
          <a:xfrm>
            <a:off x="609600" y="6356985"/>
            <a:ext cx="2844165" cy="364490"/>
          </a:xfrm>
          <a:prstGeom prst="rect">
            <a:avLst/>
          </a:prstGeom>
          <a:noFill/>
          <a:ln>
            <a:noFill/>
          </a:ln>
          <a:effectLst/>
        </p:spPr>
        <p:txBody>
          <a:bodyPr vert="horz" wrap="square" lIns="91440" tIns="45720" rIns="91440" bIns="45720" numCol="1" spcCol="215900" anchor="ctr">
            <a:prstTxWarp prst="textNoShape">
              <a:avLst/>
            </a:prstTxWarp>
          </a:bodyPr>
          <a:lstStyle>
            <a:lvl1pPr algn="l">
              <a:defRPr sz="1200" cap="none"/>
            </a:lvl1pPr>
          </a:lstStyle>
          <a:p>
            <a:fld id="{54E84464-2AB9-BDB2-F750-DCE70A1E0189}" type="datetime1">
              <a:t>19/01/2024</a:t>
            </a:fld>
            <a:endParaRPr/>
          </a:p>
        </p:txBody>
      </p:sp>
      <p:sp>
        <p:nvSpPr>
          <p:cNvPr id="5" name="Foot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kAABsnAABfMQAAWSkAABAAAAAmAAAACAAAAIOfAAD//8EB"/>
              </a:ext>
            </a:extLst>
          </p:cNvSpPr>
          <p:nvPr>
            <p:ph type="ftr" sz="quarter" idx="3"/>
          </p:nvPr>
        </p:nvSpPr>
        <p:spPr>
          <a:xfrm>
            <a:off x="4166235" y="6356985"/>
            <a:ext cx="3859530" cy="364490"/>
          </a:xfrm>
          <a:prstGeom prst="rect">
            <a:avLst/>
          </a:prstGeom>
          <a:noFill/>
          <a:ln>
            <a:noFill/>
          </a:ln>
          <a:effectLst/>
        </p:spPr>
        <p:txBody>
          <a:bodyPr vert="horz" wrap="square" lIns="91440" tIns="45720" rIns="91440" bIns="45720" numCol="1" spcCol="215900" anchor="ctr">
            <a:prstTxWarp prst="textNoShape">
              <a:avLst/>
            </a:prstTxWarp>
          </a:bodyPr>
          <a:lstStyle>
            <a:lvl1pPr algn="ctr">
              <a:defRPr sz="1200" cap="none"/>
            </a:lvl1pPr>
          </a:lstStyle>
          <a:p>
            <a:endParaRPr/>
          </a:p>
        </p:txBody>
      </p:sp>
      <p:sp>
        <p:nvSpPr>
          <p:cNvPr id="6" name="SlideNumberArea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ElJS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TUAABsnAABARwAAWSkAABAAAAAmAAAACAAAAIOfAAD//8EB"/>
              </a:ext>
            </a:extLst>
          </p:cNvSpPr>
          <p:nvPr>
            <p:ph type="sldNum" sz="quarter" idx="4"/>
          </p:nvPr>
        </p:nvSpPr>
        <p:spPr>
          <a:xfrm>
            <a:off x="8738235" y="6356985"/>
            <a:ext cx="2844165" cy="364490"/>
          </a:xfrm>
          <a:prstGeom prst="rect">
            <a:avLst/>
          </a:prstGeom>
          <a:noFill/>
          <a:ln>
            <a:noFill/>
          </a:ln>
          <a:effectLst/>
        </p:spPr>
        <p:txBody>
          <a:bodyPr vert="horz" wrap="square" lIns="91440" tIns="45720" rIns="91440" bIns="45720" numCol="1" spcCol="215900" anchor="ctr">
            <a:prstTxWarp prst="textNoShape">
              <a:avLst/>
            </a:prstTxWarp>
          </a:bodyPr>
          <a:lstStyle>
            <a:lvl1pPr algn="r">
              <a:defRPr sz="1200" cap="none"/>
            </a:lvl1pPr>
          </a:lstStyle>
          <a:p>
            <a:fld id="{54E8394F-01B9-BDCF-F750-F79A771E01A2}"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6" r:id="rId5"/>
    <p:sldLayoutId id="2147483657" r:id="rId6"/>
    <p:sldLayoutId id="2147483658" r:id="rId7"/>
    <p:sldLayoutId id="2147483659" r:id="rId8"/>
  </p:sldLayoutIdLst>
  <p:hf hdr="0" ftr="0" dt="0"/>
  <p:txStyles>
    <p:titleStyle>
      <a:lvl1pPr marL="0" marR="0" indent="0" algn="ctr" defTabSz="457200">
        <a:lnSpc>
          <a:spcPct val="100000"/>
        </a:lnSpc>
        <a:spcBef>
          <a:spcPts val="0"/>
        </a:spcBef>
        <a:spcAft>
          <a:spcPts val="0"/>
        </a:spcAft>
        <a:buNone/>
        <a:tabLst/>
        <a:defRPr sz="4400" b="0" i="0" u="none" strike="noStrike" kern="1" cap="none" spc="0" baseline="0">
          <a:solidFill>
            <a:schemeClr val="tx2"/>
          </a:solidFill>
          <a:effectLst/>
          <a:latin typeface="Calibri" pitchFamily="2" charset="0"/>
          <a:ea typeface="SimSun" charset="0"/>
          <a:cs typeface="Times New Roman" pitchFamily="1" charset="0"/>
        </a:defRPr>
      </a:lvl1pPr>
      <a:lvl2pPr marL="4572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2pPr>
      <a:lvl3pPr marL="9144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3pPr>
      <a:lvl4pPr marL="13716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4pPr>
      <a:lvl5pPr marL="18288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5pPr>
      <a:lvl6pPr marL="22860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6pPr>
      <a:lvl7pPr marL="27432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7pPr>
      <a:lvl8pPr marL="32004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8pPr>
      <a:lvl9pPr marL="36576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9pPr>
    </p:titleStyle>
    <p:bodyStyle>
      <a:lvl1pPr marL="342900" marR="0" indent="-342900" algn="l" defTabSz="457200">
        <a:lnSpc>
          <a:spcPct val="100000"/>
        </a:lnSpc>
        <a:spcBef>
          <a:spcPts val="0"/>
        </a:spcBef>
        <a:spcAft>
          <a:spcPts val="0"/>
        </a:spcAft>
        <a:buClrTx/>
        <a:buSzTx/>
        <a:buFontTx/>
        <a:buChar char="•"/>
        <a:tabLst/>
        <a:defRPr sz="3200" b="0" i="0" u="none" strike="noStrike" kern="1" cap="none" spc="0" baseline="0">
          <a:solidFill>
            <a:schemeClr val="tx1"/>
          </a:solidFill>
          <a:effectLst/>
          <a:latin typeface="Calibri" pitchFamily="2" charset="0"/>
          <a:ea typeface="SimSun" charset="0"/>
          <a:cs typeface="Times New Roman" pitchFamily="1" charset="0"/>
        </a:defRPr>
      </a:lvl1pPr>
      <a:lvl2pPr marL="742950" marR="0" indent="-285750" algn="l" defTabSz="457200">
        <a:lnSpc>
          <a:spcPct val="100000"/>
        </a:lnSpc>
        <a:spcBef>
          <a:spcPts val="0"/>
        </a:spcBef>
        <a:spcAft>
          <a:spcPts val="0"/>
        </a:spcAft>
        <a:buClrTx/>
        <a:buSzTx/>
        <a:buFontTx/>
        <a:buChar char="–"/>
        <a:tabLst/>
        <a:defRPr sz="2800" b="0" i="0" u="none" strike="noStrike" kern="1" cap="none" spc="0" baseline="0">
          <a:solidFill>
            <a:schemeClr val="tx1"/>
          </a:solidFill>
          <a:effectLst/>
          <a:latin typeface="Calibri" pitchFamily="2" charset="0"/>
          <a:ea typeface="SimSun" charset="0"/>
          <a:cs typeface="Times New Roman" pitchFamily="1" charset="0"/>
        </a:defRPr>
      </a:lvl2pPr>
      <a:lvl3pPr marL="1143000" marR="0" indent="-228600" algn="l" defTabSz="457200">
        <a:lnSpc>
          <a:spcPct val="100000"/>
        </a:lnSpc>
        <a:spcBef>
          <a:spcPts val="0"/>
        </a:spcBef>
        <a:spcAft>
          <a:spcPts val="0"/>
        </a:spcAft>
        <a:buClrTx/>
        <a:buSzTx/>
        <a:buFontTx/>
        <a:buChar char="•"/>
        <a:tabLst/>
        <a:defRPr sz="2400" b="0" i="0" u="none" strike="noStrike" kern="1" cap="none" spc="0" baseline="0">
          <a:solidFill>
            <a:schemeClr val="tx1"/>
          </a:solidFill>
          <a:effectLst/>
          <a:latin typeface="Calibri" pitchFamily="2" charset="0"/>
          <a:ea typeface="SimSun" charset="0"/>
          <a:cs typeface="Times New Roman" pitchFamily="1" charset="0"/>
        </a:defRPr>
      </a:lvl3pPr>
      <a:lvl4pPr marL="1600200" marR="0" indent="-228600" algn="l" defTabSz="4572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charset="0"/>
          <a:cs typeface="Times New Roman" pitchFamily="1" charset="0"/>
        </a:defRPr>
      </a:lvl4pPr>
      <a:lvl5pPr marL="2057400" marR="0" indent="-228600" algn="l" defTabSz="4572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charset="0"/>
          <a:cs typeface="Times New Roman" pitchFamily="1" charset="0"/>
        </a:defRPr>
      </a:lvl5pPr>
      <a:lvl6pPr marL="2514600" marR="0" indent="-228600" algn="l" defTabSz="4572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charset="0"/>
          <a:cs typeface="Times New Roman" pitchFamily="1" charset="0"/>
        </a:defRPr>
      </a:lvl6pPr>
      <a:lvl7pPr marL="2971800" marR="0" indent="-228600" algn="l" defTabSz="4572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charset="0"/>
          <a:cs typeface="Times New Roman" pitchFamily="1" charset="0"/>
        </a:defRPr>
      </a:lvl7pPr>
      <a:lvl8pPr marL="3429000" marR="0" indent="-228600" algn="l" defTabSz="4572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charset="0"/>
          <a:cs typeface="Times New Roman" pitchFamily="1" charset="0"/>
        </a:defRPr>
      </a:lvl8pPr>
      <a:lvl9pPr marL="3886200" marR="0" indent="-228600" algn="l" defTabSz="457200">
        <a:lnSpc>
          <a:spcPct val="100000"/>
        </a:lnSpc>
        <a:spcBef>
          <a:spcPts val="0"/>
        </a:spcBef>
        <a:spcAft>
          <a:spcPts val="0"/>
        </a:spcAft>
        <a:buClrTx/>
        <a:buSzTx/>
        <a:buFontTx/>
        <a:buChar char="•"/>
        <a:tabLst/>
        <a:defRPr sz="2000" b="0" i="0" u="none" strike="noStrike" kern="1" cap="none" spc="0" baseline="0">
          <a:solidFill>
            <a:schemeClr val="tx1"/>
          </a:solidFill>
          <a:effectLst/>
          <a:latin typeface="Calibri" pitchFamily="2" charset="0"/>
          <a:ea typeface="SimSun" charset="0"/>
          <a:cs typeface="Times New Roman" pitchFamily="1" charset="0"/>
        </a:defRPr>
      </a:lvl9pPr>
    </p:bodyStyle>
    <p:otherStyle>
      <a:lvl1pPr marL="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1pPr>
      <a:lvl2pPr marL="4572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2pPr>
      <a:lvl3pPr marL="9144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3pPr>
      <a:lvl4pPr marL="13716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4pPr>
      <a:lvl5pPr marL="18288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5pPr>
      <a:lvl6pPr marL="22860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6pPr>
      <a:lvl7pPr marL="27432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7pPr>
      <a:lvl8pPr marL="32004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8pPr>
      <a:lvl9pPr marL="3657600" marR="0" indent="0" algn="l" defTabSz="457200">
        <a:lnSpc>
          <a:spcPct val="100000"/>
        </a:lnSpc>
        <a:spcBef>
          <a:spcPts val="0"/>
        </a:spcBef>
        <a:spcAft>
          <a:spcPts val="0"/>
        </a:spcAft>
        <a:buNone/>
        <a:tabLst/>
        <a:defRPr sz="1800" b="0" i="0" u="none" strike="noStrike" kern="1" cap="none" spc="0" baseline="0">
          <a:solidFill>
            <a:schemeClr val="tx1"/>
          </a:solidFill>
          <a:effectLst/>
          <a:latin typeface="Calibri" pitchFamily="2" charset="0"/>
          <a:ea typeface="SimSun" charset="0"/>
          <a:cs typeface="Times New Roman" pitchFamily="1" charset="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jQUAAGcGAABNRQAAcw8AABAAAAAmAAAACAAAAAEAAAAAAAAA"/>
              </a:ext>
            </a:extLst>
          </p:cNvSpPr>
          <p:nvPr>
            <p:ph type="ctrTitle"/>
          </p:nvPr>
        </p:nvSpPr>
        <p:spPr>
          <a:xfrm>
            <a:off x="902335" y="1040765"/>
            <a:ext cx="10363200" cy="1470660"/>
          </a:xfrm>
        </p:spPr>
        <p:txBody>
          <a:bodyPr/>
          <a:lstStyle/>
          <a:p>
            <a:pPr>
              <a:defRPr sz="5500" b="1" cap="none">
                <a:latin typeface="Avignon Pro" charset="0"/>
                <a:ea typeface="Avignon Pro" charset="0"/>
                <a:cs typeface="Avignon Pro" charset="0"/>
              </a:defRPr>
            </a:pPr>
            <a:r>
              <a:rPr dirty="0" err="1">
                <a:latin typeface="Avignon Pro"/>
              </a:rPr>
              <a:t>Entwicklungsprojekt</a:t>
            </a:r>
            <a:r>
              <a:rPr dirty="0">
                <a:latin typeface="Avignon Pro"/>
              </a:rPr>
              <a:t> - Audit </a:t>
            </a:r>
            <a:r>
              <a:rPr lang="de-DE" dirty="0">
                <a:latin typeface="Avignon Pro"/>
              </a:rPr>
              <a:t>3</a:t>
            </a:r>
            <a:endParaRPr dirty="0"/>
          </a:p>
        </p:txBody>
      </p:sp>
      <p:sp>
        <p:nvSpPr>
          <p:cNvPr id="3" name="SlideSub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QsAAI8UAACJPwAAVx8AABAAAAAmAAAACAAAAAEAAAAAAAAA"/>
              </a:ext>
            </a:extLst>
          </p:cNvSpPr>
          <p:nvPr>
            <p:ph type="subTitle" idx="1"/>
          </p:nvPr>
        </p:nvSpPr>
        <p:spPr>
          <a:xfrm>
            <a:off x="1793875" y="3342005"/>
            <a:ext cx="8534400" cy="1752600"/>
          </a:xfrm>
        </p:spPr>
        <p:txBody>
          <a:bodyPr/>
          <a:lstStyle/>
          <a:p>
            <a:pPr>
              <a:defRPr sz="2400" i="1" cap="none">
                <a:latin typeface="Avignon Pro" charset="0"/>
                <a:ea typeface="Avignon Pro" charset="0"/>
                <a:cs typeface="Avignon Pro" charset="0"/>
              </a:defRPr>
            </a:pPr>
            <a:r>
              <a:rPr dirty="0"/>
              <a:t>“</a:t>
            </a:r>
            <a:r>
              <a:rPr dirty="0" err="1"/>
              <a:t>Schwierigkeiten</a:t>
            </a:r>
            <a:r>
              <a:rPr dirty="0"/>
              <a:t> in de</a:t>
            </a:r>
            <a:r>
              <a:rPr lang="de-DE" dirty="0"/>
              <a:t>n</a:t>
            </a:r>
            <a:r>
              <a:rPr dirty="0"/>
              <a:t> </a:t>
            </a:r>
            <a:r>
              <a:rPr lang="de-DE" dirty="0"/>
              <a:t>(</a:t>
            </a:r>
            <a:r>
              <a:rPr dirty="0" err="1"/>
              <a:t>sozialen</a:t>
            </a:r>
            <a:r>
              <a:rPr lang="de-DE" dirty="0"/>
              <a:t>)</a:t>
            </a:r>
            <a:r>
              <a:rPr dirty="0"/>
              <a:t> </a:t>
            </a:r>
            <a:r>
              <a:rPr dirty="0" err="1"/>
              <a:t>Interaktionen</a:t>
            </a:r>
            <a:r>
              <a:rPr dirty="0"/>
              <a:t> </a:t>
            </a:r>
            <a:r>
              <a:rPr dirty="0" err="1"/>
              <a:t>zwischen</a:t>
            </a:r>
            <a:r>
              <a:rPr dirty="0"/>
              <a:t> </a:t>
            </a:r>
            <a:r>
              <a:rPr dirty="0" err="1"/>
              <a:t>Individuen</a:t>
            </a:r>
            <a:r>
              <a:rPr dirty="0"/>
              <a:t> </a:t>
            </a:r>
            <a:r>
              <a:rPr dirty="0" err="1"/>
              <a:t>mit</a:t>
            </a:r>
            <a:r>
              <a:rPr dirty="0"/>
              <a:t> und </a:t>
            </a:r>
            <a:r>
              <a:rPr dirty="0" err="1"/>
              <a:t>ohne</a:t>
            </a:r>
            <a:r>
              <a:rPr dirty="0"/>
              <a:t> </a:t>
            </a:r>
            <a:r>
              <a:rPr dirty="0" err="1"/>
              <a:t>Austimus</a:t>
            </a:r>
            <a:r>
              <a:rPr dirty="0"/>
              <a:t>-Spektrum-</a:t>
            </a:r>
            <a:r>
              <a:rPr dirty="0" err="1"/>
              <a:t>Störung</a:t>
            </a:r>
            <a:r>
              <a:rPr lang="de-DE" dirty="0"/>
              <a:t> im Arbeitsbereich</a:t>
            </a:r>
            <a:r>
              <a:rPr dirty="0"/>
              <a:t>”</a:t>
            </a:r>
          </a:p>
          <a:p>
            <a:pPr>
              <a:defRPr sz="2400" i="1" cap="none">
                <a:latin typeface="Avignon Pro" charset="0"/>
                <a:ea typeface="Avignon Pro" charset="0"/>
                <a:cs typeface="Avignon Pro" charset="0"/>
              </a:defRPr>
            </a:pPr>
            <a:endParaRPr dirty="0"/>
          </a:p>
          <a:p>
            <a:pPr>
              <a:defRPr sz="2400" cap="none">
                <a:latin typeface="Avignon Pro" charset="0"/>
                <a:ea typeface="Avignon Pro" charset="0"/>
                <a:cs typeface="Avignon Pro" charset="0"/>
              </a:defRPr>
            </a:pPr>
            <a:r>
              <a:rPr dirty="0" err="1"/>
              <a:t>ein</a:t>
            </a:r>
            <a:r>
              <a:rPr dirty="0"/>
              <a:t> Projekt von Ines Breidbach, Timo Engel &amp; Raziel </a:t>
            </a:r>
            <a:r>
              <a:rPr dirty="0" err="1"/>
              <a:t>Hatzke</a:t>
            </a:r>
            <a:endParaRPr dirty="0"/>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2194A-6CE2-8896-8D25-555E6874C827}"/>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27706C15-535B-A87E-B0E4-C5D3D335CE0D}"/>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pPr>
              <a:defRPr b="1" cap="none">
                <a:latin typeface="Avignon Pro" charset="0"/>
                <a:ea typeface="Avignon Pro" charset="0"/>
                <a:cs typeface="Avignon Pro" charset="0"/>
              </a:defRPr>
            </a:pPr>
            <a:r>
              <a:rPr lang="en-US" dirty="0">
                <a:latin typeface="Avignon Pro"/>
              </a:rPr>
              <a:t>Social Computing Integration</a:t>
            </a:r>
            <a:endParaRPr lang="en-US" dirty="0"/>
          </a:p>
        </p:txBody>
      </p:sp>
      <p:sp>
        <p:nvSpPr>
          <p:cNvPr id="3" name="SlideText1">
            <a:extLst>
              <a:ext uri="{FF2B5EF4-FFF2-40B4-BE49-F238E27FC236}">
                <a16:creationId xmlns:a16="http://schemas.microsoft.com/office/drawing/2014/main" id="{4E652453-E311-D83C-DA8E-CD589F4CF796}"/>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NgJAABARwAAsCUAABAAAAAmAAAACAAAAAAAAAAAAAAA"/>
              </a:ext>
            </a:extLst>
          </p:cNvSpPr>
          <p:nvPr>
            <p:ph type="body" idx="1"/>
          </p:nvPr>
        </p:nvSpPr>
        <p:spPr>
          <a:xfrm>
            <a:off x="609600" y="1600200"/>
            <a:ext cx="10972800" cy="4842510"/>
          </a:xfrm>
        </p:spPr>
        <p:txBody>
          <a:bodyPr/>
          <a:lstStyle/>
          <a:p>
            <a:pPr>
              <a:lnSpc>
                <a:spcPct val="200000"/>
              </a:lnSpc>
              <a:defRPr cap="none">
                <a:latin typeface="Avignon Pro" charset="0"/>
                <a:ea typeface="Avignon Pro" charset="0"/>
                <a:cs typeface="Avignon Pro" charset="0"/>
              </a:defRPr>
            </a:pPr>
            <a:r>
              <a:rPr lang="de-DE" dirty="0">
                <a:latin typeface="Avignon Pro"/>
              </a:rPr>
              <a:t>Gamification</a:t>
            </a:r>
          </a:p>
          <a:p>
            <a:pPr>
              <a:lnSpc>
                <a:spcPct val="200000"/>
              </a:lnSpc>
              <a:defRPr cap="none">
                <a:latin typeface="Avignon Pro" charset="0"/>
                <a:ea typeface="Avignon Pro" charset="0"/>
                <a:cs typeface="Avignon Pro" charset="0"/>
              </a:defRPr>
            </a:pPr>
            <a:r>
              <a:rPr lang="de-DE" dirty="0">
                <a:latin typeface="Avignon Pro"/>
              </a:rPr>
              <a:t>Adaptive Lernsysteme</a:t>
            </a:r>
          </a:p>
          <a:p>
            <a:pPr>
              <a:lnSpc>
                <a:spcPct val="200000"/>
              </a:lnSpc>
              <a:defRPr cap="none">
                <a:latin typeface="Avignon Pro" charset="0"/>
                <a:ea typeface="Avignon Pro" charset="0"/>
                <a:cs typeface="Avignon Pro" charset="0"/>
              </a:defRPr>
            </a:pPr>
            <a:r>
              <a:rPr lang="de-DE" dirty="0">
                <a:latin typeface="Avignon Pro"/>
              </a:rPr>
              <a:t>Storytelling</a:t>
            </a:r>
          </a:p>
          <a:p>
            <a:pPr>
              <a:defRPr cap="none">
                <a:latin typeface="Avignon Pro" charset="0"/>
                <a:ea typeface="Avignon Pro" charset="0"/>
                <a:cs typeface="Avignon Pro" charset="0"/>
              </a:defRPr>
            </a:pPr>
            <a:endParaRPr lang="de-DE" dirty="0">
              <a:latin typeface="Avignon Pro"/>
            </a:endParaRPr>
          </a:p>
          <a:p>
            <a:pPr>
              <a:defRPr cap="none">
                <a:latin typeface="Avignon Pro" charset="0"/>
                <a:ea typeface="Avignon Pro" charset="0"/>
                <a:cs typeface="Avignon Pro" charset="0"/>
              </a:defRPr>
            </a:pPr>
            <a:endParaRPr lang="de-DE" dirty="0">
              <a:latin typeface="Avignon Pro"/>
            </a:endParaRPr>
          </a:p>
          <a:p>
            <a:pPr>
              <a:defRPr cap="none">
                <a:latin typeface="Avignon Pro" charset="0"/>
                <a:ea typeface="Avignon Pro" charset="0"/>
                <a:cs typeface="Avignon Pro" charset="0"/>
              </a:defRPr>
            </a:pPr>
            <a:endParaRPr lang="en-US" dirty="0"/>
          </a:p>
        </p:txBody>
      </p:sp>
      <p:sp>
        <p:nvSpPr>
          <p:cNvPr id="4" name="Slide Number Placeholder 3">
            <a:extLst>
              <a:ext uri="{FF2B5EF4-FFF2-40B4-BE49-F238E27FC236}">
                <a16:creationId xmlns:a16="http://schemas.microsoft.com/office/drawing/2014/main" id="{7EC7F977-9F62-9195-3264-26736D1DACD3}"/>
              </a:ext>
            </a:extLst>
          </p:cNvPr>
          <p:cNvSpPr>
            <a:spLocks noGrp="1"/>
          </p:cNvSpPr>
          <p:nvPr>
            <p:ph type="sldNum" sz="quarter" idx="12"/>
          </p:nvPr>
        </p:nvSpPr>
        <p:spPr/>
        <p:txBody>
          <a:bodyPr/>
          <a:lstStyle/>
          <a:p>
            <a:fld id="{54E86775-3BB9-BD91-F750-CDC4291E0198}" type="slidenum">
              <a:rPr lang="en-GB" sz="1600" dirty="0">
                <a:latin typeface="Calibri"/>
                <a:ea typeface="SimSun"/>
                <a:cs typeface="Times New Roman"/>
              </a:rPr>
              <a:t>10</a:t>
            </a:fld>
            <a:endParaRPr lang="en-GB" sz="1600" dirty="0">
              <a:latin typeface="Calibri"/>
              <a:ea typeface="SimSun"/>
              <a:cs typeface="Times New Roman"/>
            </a:endParaRPr>
          </a:p>
        </p:txBody>
      </p:sp>
    </p:spTree>
    <p:extLst>
      <p:ext uri="{BB962C8B-B14F-4D97-AF65-F5344CB8AC3E}">
        <p14:creationId xmlns:p14="http://schemas.microsoft.com/office/powerpoint/2010/main" val="1503611797"/>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smNativeData" xmlns:pr="smNativeData" xmlns:p15="http://schemas.microsoft.com/office/powerpoint/2012/main"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87E7E-1960-7B1A-BBD8-1C280F178693}"/>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AEAFCC20-45FD-A55E-7D47-65003E9DC8B1}"/>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pPr>
              <a:defRPr b="1" cap="none">
                <a:latin typeface="Avignon Pro" charset="0"/>
                <a:ea typeface="Avignon Pro" charset="0"/>
                <a:cs typeface="Avignon Pro" charset="0"/>
              </a:defRPr>
            </a:pPr>
            <a:r>
              <a:rPr lang="en-US" dirty="0">
                <a:latin typeface="Avignon Pro"/>
              </a:rPr>
              <a:t>Social Computing </a:t>
            </a:r>
            <a:r>
              <a:rPr lang="en-US" dirty="0" err="1">
                <a:latin typeface="Avignon Pro"/>
              </a:rPr>
              <a:t>Weiterentwicklung</a:t>
            </a:r>
            <a:endParaRPr lang="en-US" dirty="0"/>
          </a:p>
        </p:txBody>
      </p:sp>
      <p:sp>
        <p:nvSpPr>
          <p:cNvPr id="3" name="SlideText1">
            <a:extLst>
              <a:ext uri="{FF2B5EF4-FFF2-40B4-BE49-F238E27FC236}">
                <a16:creationId xmlns:a16="http://schemas.microsoft.com/office/drawing/2014/main" id="{AFBF9DF1-392B-BF93-DB0C-13FE43C72E17}"/>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NgJAABARwAAsCUAABAAAAAmAAAACAAAAAAAAAAAAAAA"/>
              </a:ext>
            </a:extLst>
          </p:cNvSpPr>
          <p:nvPr>
            <p:ph type="body" idx="1"/>
          </p:nvPr>
        </p:nvSpPr>
        <p:spPr>
          <a:xfrm>
            <a:off x="609600" y="1600200"/>
            <a:ext cx="10972800" cy="4842510"/>
          </a:xfrm>
        </p:spPr>
        <p:txBody>
          <a:bodyPr/>
          <a:lstStyle/>
          <a:p>
            <a:pPr>
              <a:lnSpc>
                <a:spcPct val="150000"/>
              </a:lnSpc>
              <a:defRPr cap="none">
                <a:latin typeface="Avignon Pro" charset="0"/>
                <a:ea typeface="Avignon Pro" charset="0"/>
                <a:cs typeface="Avignon Pro" charset="0"/>
              </a:defRPr>
            </a:pPr>
            <a:r>
              <a:rPr lang="de-DE" dirty="0">
                <a:latin typeface="Avignon Pro"/>
              </a:rPr>
              <a:t>Beispielszenarien/Storytelling</a:t>
            </a:r>
          </a:p>
          <a:p>
            <a:pPr>
              <a:lnSpc>
                <a:spcPct val="150000"/>
              </a:lnSpc>
              <a:defRPr cap="none">
                <a:latin typeface="Avignon Pro" charset="0"/>
                <a:ea typeface="Avignon Pro" charset="0"/>
                <a:cs typeface="Avignon Pro" charset="0"/>
              </a:defRPr>
            </a:pPr>
            <a:r>
              <a:rPr lang="de-DE" dirty="0">
                <a:latin typeface="Avignon Pro"/>
              </a:rPr>
              <a:t>Datenerfassung</a:t>
            </a:r>
          </a:p>
          <a:p>
            <a:pPr>
              <a:lnSpc>
                <a:spcPct val="150000"/>
              </a:lnSpc>
              <a:defRPr cap="none">
                <a:latin typeface="Avignon Pro" charset="0"/>
                <a:ea typeface="Avignon Pro" charset="0"/>
                <a:cs typeface="Avignon Pro" charset="0"/>
              </a:defRPr>
            </a:pPr>
            <a:r>
              <a:rPr lang="de-DE" dirty="0">
                <a:latin typeface="Avignon Pro"/>
              </a:rPr>
              <a:t>Unternehmensnetzwerke</a:t>
            </a:r>
          </a:p>
          <a:p>
            <a:pPr>
              <a:lnSpc>
                <a:spcPct val="150000"/>
              </a:lnSpc>
              <a:defRPr cap="none">
                <a:latin typeface="Avignon Pro" charset="0"/>
                <a:ea typeface="Avignon Pro" charset="0"/>
                <a:cs typeface="Avignon Pro" charset="0"/>
              </a:defRPr>
            </a:pPr>
            <a:r>
              <a:rPr lang="de-DE" dirty="0">
                <a:latin typeface="Avignon Pro"/>
              </a:rPr>
              <a:t>Integrierte soziale Anerkennung </a:t>
            </a:r>
          </a:p>
          <a:p>
            <a:pPr>
              <a:lnSpc>
                <a:spcPct val="150000"/>
              </a:lnSpc>
              <a:defRPr cap="none">
                <a:latin typeface="Avignon Pro" charset="0"/>
                <a:ea typeface="Avignon Pro" charset="0"/>
                <a:cs typeface="Avignon Pro" charset="0"/>
              </a:defRPr>
            </a:pPr>
            <a:r>
              <a:rPr lang="de-DE" dirty="0">
                <a:latin typeface="Avignon Pro"/>
              </a:rPr>
              <a:t>VR</a:t>
            </a:r>
          </a:p>
          <a:p>
            <a:pPr marL="0" indent="0">
              <a:buNone/>
              <a:defRPr cap="none">
                <a:latin typeface="Avignon Pro" charset="0"/>
                <a:ea typeface="Avignon Pro" charset="0"/>
                <a:cs typeface="Avignon Pro" charset="0"/>
              </a:defRPr>
            </a:pPr>
            <a:endParaRPr lang="de-DE" dirty="0">
              <a:latin typeface="Avignon Pro"/>
            </a:endParaRPr>
          </a:p>
          <a:p>
            <a:pPr>
              <a:defRPr cap="none">
                <a:latin typeface="Avignon Pro" charset="0"/>
                <a:ea typeface="Avignon Pro" charset="0"/>
                <a:cs typeface="Avignon Pro" charset="0"/>
              </a:defRPr>
            </a:pPr>
            <a:endParaRPr lang="de-DE" dirty="0">
              <a:latin typeface="Avignon Pro"/>
            </a:endParaRPr>
          </a:p>
          <a:p>
            <a:pPr>
              <a:defRPr cap="none">
                <a:latin typeface="Avignon Pro" charset="0"/>
                <a:ea typeface="Avignon Pro" charset="0"/>
                <a:cs typeface="Avignon Pro" charset="0"/>
              </a:defRPr>
            </a:pPr>
            <a:endParaRPr lang="en-US" dirty="0"/>
          </a:p>
        </p:txBody>
      </p:sp>
      <p:sp>
        <p:nvSpPr>
          <p:cNvPr id="4" name="Slide Number Placeholder 3">
            <a:extLst>
              <a:ext uri="{FF2B5EF4-FFF2-40B4-BE49-F238E27FC236}">
                <a16:creationId xmlns:a16="http://schemas.microsoft.com/office/drawing/2014/main" id="{CC297AA0-4085-2F1C-480C-88228535007D}"/>
              </a:ext>
            </a:extLst>
          </p:cNvPr>
          <p:cNvSpPr>
            <a:spLocks noGrp="1"/>
          </p:cNvSpPr>
          <p:nvPr>
            <p:ph type="sldNum" sz="quarter" idx="12"/>
          </p:nvPr>
        </p:nvSpPr>
        <p:spPr/>
        <p:txBody>
          <a:bodyPr/>
          <a:lstStyle/>
          <a:p>
            <a:fld id="{54E86775-3BB9-BD91-F750-CDC4291E0198}" type="slidenum">
              <a:rPr lang="en-GB" sz="1600" dirty="0">
                <a:latin typeface="Calibri"/>
                <a:ea typeface="SimSun"/>
                <a:cs typeface="Times New Roman"/>
              </a:rPr>
              <a:t>11</a:t>
            </a:fld>
            <a:endParaRPr lang="en-GB" sz="1600" dirty="0">
              <a:latin typeface="Calibri"/>
              <a:ea typeface="SimSun"/>
              <a:cs typeface="Times New Roman"/>
            </a:endParaRPr>
          </a:p>
        </p:txBody>
      </p:sp>
    </p:spTree>
    <p:extLst>
      <p:ext uri="{BB962C8B-B14F-4D97-AF65-F5344CB8AC3E}">
        <p14:creationId xmlns:p14="http://schemas.microsoft.com/office/powerpoint/2010/main" val="2008410094"/>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p15="http://schemas.microsoft.com/office/powerpoint/2012/main" xmlns:pr="smNativeData" xmlns="smNativeData" xmlns:p14="http://schemas.microsoft.com/office/powerpoint/2010/main" val="Ai5OZQAAAAAUBQAAAAAAAAoAAAACAAAAAAAAAAAAAAAAAAAAAQAAAAAAAAAAAAAAAAAAAAAAAAAAAAAA"/>
          </p:ext>
        </p:extLs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600" y="273050"/>
            <a:ext cx="11155045" cy="1162050"/>
          </a:xfrm>
        </p:spPr>
        <p:txBody>
          <a:bodyPr/>
          <a:lstStyle/>
          <a:p>
            <a:pPr algn="ctr">
              <a:defRPr sz="4800" cap="none">
                <a:latin typeface="Avignon Pro" charset="0"/>
                <a:ea typeface="Avignon Pro" charset="0"/>
                <a:cs typeface="Avignon Pro" charset="0"/>
              </a:defRPr>
            </a:pPr>
            <a:r>
              <a:rPr lang="de-DE" sz="4400" dirty="0">
                <a:latin typeface="Avignon Pro"/>
              </a:rPr>
              <a:t>Proof </a:t>
            </a:r>
            <a:r>
              <a:rPr lang="de-DE" sz="4400" dirty="0" err="1">
                <a:latin typeface="Avignon Pro"/>
              </a:rPr>
              <a:t>of</a:t>
            </a:r>
            <a:r>
              <a:rPr lang="de-DE" sz="4400" dirty="0">
                <a:latin typeface="Avignon Pro"/>
              </a:rPr>
              <a:t> Concept: Speichern und Laden</a:t>
            </a:r>
            <a:endParaRPr lang="en-US" dirty="0"/>
          </a:p>
        </p:txBody>
      </p:sp>
      <p:sp>
        <p:nvSpPr>
          <p:cNvPr id="3"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wgAAEUJAACnQgAAsCUAABAAAAAmAAAACAAAAAGAAAAAAAAA"/>
              </a:ext>
            </a:extLst>
          </p:cNvSpPr>
          <p:nvPr>
            <p:ph type="body" idx="1"/>
          </p:nvPr>
        </p:nvSpPr>
        <p:spPr>
          <a:xfrm>
            <a:off x="427355" y="1576823"/>
            <a:ext cx="9471660" cy="4619625"/>
          </a:xfrm>
        </p:spPr>
        <p:txBody>
          <a:bodyPr/>
          <a:lstStyle>
            <a:lvl1pPr>
              <a:defRPr sz="3200" cap="none"/>
            </a:lvl1pPr>
            <a:lvl2pPr>
              <a:defRPr sz="2800" cap="none"/>
            </a:lvl2pPr>
            <a:lvl3pPr>
              <a:defRPr sz="2400" cap="none"/>
            </a:lvl3pPr>
            <a:lvl4pPr>
              <a:defRPr sz="2000" cap="none"/>
            </a:lvl4pPr>
            <a:lvl5pPr>
              <a:defRPr sz="2000" cap="none"/>
            </a:lvl5pPr>
            <a:lvl6pPr>
              <a:defRPr sz="2000" cap="none"/>
            </a:lvl6pPr>
            <a:lvl7pPr>
              <a:defRPr sz="2000" cap="none"/>
            </a:lvl7pPr>
            <a:lvl8pPr>
              <a:defRPr sz="2000" cap="none"/>
            </a:lvl8pPr>
            <a:lvl9pPr>
              <a:defRPr sz="2000" cap="none"/>
            </a:lvl9pPr>
          </a:lstStyle>
          <a:p>
            <a:pPr>
              <a:lnSpc>
                <a:spcPct val="150000"/>
              </a:lnSpc>
              <a:buFont typeface="Arial" panose="020B0604020202020204" pitchFamily="34" charset="0"/>
              <a:buChar char="•"/>
              <a:defRPr i="1" cap="none">
                <a:latin typeface="Avignon Pro" charset="0"/>
                <a:ea typeface="Avignon Pro" charset="0"/>
                <a:cs typeface="Avignon Pro" charset="0"/>
              </a:defRPr>
            </a:pPr>
            <a:r>
              <a:rPr lang="de-DE" dirty="0"/>
              <a:t>.</a:t>
            </a:r>
            <a:r>
              <a:rPr lang="de-DE" dirty="0" err="1"/>
              <a:t>js</a:t>
            </a:r>
            <a:r>
              <a:rPr lang="de-DE" dirty="0"/>
              <a:t> + .</a:t>
            </a:r>
            <a:r>
              <a:rPr lang="de-DE" dirty="0" err="1"/>
              <a:t>html</a:t>
            </a:r>
            <a:r>
              <a:rPr lang="de-DE" dirty="0"/>
              <a:t> Datei</a:t>
            </a:r>
          </a:p>
          <a:p>
            <a:pPr>
              <a:lnSpc>
                <a:spcPct val="150000"/>
              </a:lnSpc>
              <a:buFont typeface="Arial" panose="020B0604020202020204" pitchFamily="34" charset="0"/>
              <a:buChar char="•"/>
              <a:defRPr i="1" cap="none">
                <a:latin typeface="Avignon Pro" charset="0"/>
                <a:ea typeface="Avignon Pro" charset="0"/>
                <a:cs typeface="Avignon Pro" charset="0"/>
              </a:defRPr>
            </a:pPr>
            <a:r>
              <a:rPr lang="de-DE" dirty="0"/>
              <a:t>Speicherung des Fortschritts</a:t>
            </a:r>
          </a:p>
          <a:p>
            <a:pPr>
              <a:lnSpc>
                <a:spcPct val="150000"/>
              </a:lnSpc>
              <a:buFont typeface="Arial" panose="020B0604020202020204" pitchFamily="34" charset="0"/>
              <a:buChar char="•"/>
              <a:defRPr i="1" cap="none">
                <a:latin typeface="Avignon Pro" charset="0"/>
                <a:ea typeface="Avignon Pro" charset="0"/>
                <a:cs typeface="Avignon Pro" charset="0"/>
              </a:defRPr>
            </a:pPr>
            <a:r>
              <a:rPr lang="de-DE" dirty="0"/>
              <a:t>Speicherpunkte mit IDs</a:t>
            </a:r>
          </a:p>
          <a:p>
            <a:pPr>
              <a:lnSpc>
                <a:spcPct val="150000"/>
              </a:lnSpc>
              <a:buFont typeface="Arial" panose="020B0604020202020204" pitchFamily="34" charset="0"/>
              <a:buChar char="•"/>
              <a:defRPr i="1" cap="none">
                <a:latin typeface="Avignon Pro" charset="0"/>
                <a:ea typeface="Avignon Pro" charset="0"/>
                <a:cs typeface="Avignon Pro" charset="0"/>
              </a:defRPr>
            </a:pPr>
            <a:r>
              <a:rPr lang="de-DE" dirty="0" err="1"/>
              <a:t>WebStorage</a:t>
            </a:r>
            <a:r>
              <a:rPr lang="de-DE" dirty="0"/>
              <a:t> API in </a:t>
            </a:r>
            <a:r>
              <a:rPr lang="de-DE" dirty="0" err="1"/>
              <a:t>localStorage</a:t>
            </a:r>
            <a:endParaRPr lang="de-DE" dirty="0"/>
          </a:p>
          <a:p>
            <a:pPr>
              <a:lnSpc>
                <a:spcPct val="150000"/>
              </a:lnSpc>
              <a:buFont typeface="Arial" panose="020B0604020202020204" pitchFamily="34" charset="0"/>
              <a:buChar char="•"/>
              <a:defRPr i="1" cap="none">
                <a:latin typeface="Avignon Pro" charset="0"/>
                <a:ea typeface="Avignon Pro" charset="0"/>
                <a:cs typeface="Avignon Pro" charset="0"/>
              </a:defRPr>
            </a:pPr>
            <a:r>
              <a:rPr lang="de-DE" dirty="0"/>
              <a:t>Verwendung von </a:t>
            </a:r>
            <a:r>
              <a:rPr lang="de-DE" dirty="0" err="1"/>
              <a:t>localStorage</a:t>
            </a:r>
            <a:r>
              <a:rPr lang="de-DE" dirty="0"/>
              <a:t> &amp; live-server</a:t>
            </a:r>
          </a:p>
          <a:p>
            <a:pPr>
              <a:lnSpc>
                <a:spcPct val="150000"/>
              </a:lnSpc>
              <a:buFont typeface="Arial" panose="020B0604020202020204" pitchFamily="34" charset="0"/>
              <a:buChar char="•"/>
              <a:defRPr i="1" cap="none">
                <a:latin typeface="Avignon Pro" charset="0"/>
                <a:ea typeface="Avignon Pro" charset="0"/>
                <a:cs typeface="Avignon Pro" charset="0"/>
              </a:defRPr>
            </a:pPr>
            <a:r>
              <a:rPr lang="de-DE" dirty="0"/>
              <a:t>Fail-Kriterien</a:t>
            </a:r>
            <a:endParaRPr dirty="0"/>
          </a:p>
          <a:p>
            <a:pPr marL="0" indent="0" algn="ctr">
              <a:buNone/>
              <a:defRPr i="1" cap="none">
                <a:latin typeface="Avignon Pro" charset="0"/>
                <a:ea typeface="Avignon Pro" charset="0"/>
                <a:cs typeface="Avignon Pro" charset="0"/>
              </a:defRPr>
            </a:pPr>
            <a:endParaRPr dirty="0"/>
          </a:p>
          <a:p>
            <a:pPr marL="0" indent="0" algn="ctr">
              <a:buNone/>
              <a:defRPr i="1" cap="none">
                <a:latin typeface="Avignon Pro" charset="0"/>
                <a:ea typeface="Avignon Pro" charset="0"/>
                <a:cs typeface="Avignon Pro" charset="0"/>
              </a:defRPr>
            </a:pPr>
            <a:endParaRPr dirty="0"/>
          </a:p>
        </p:txBody>
      </p:sp>
      <p:sp>
        <p:nvSpPr>
          <p:cNvPr id="4" name="Slide Number Placeholder 3">
            <a:extLst>
              <a:ext uri="{FF2B5EF4-FFF2-40B4-BE49-F238E27FC236}">
                <a16:creationId xmlns:a16="http://schemas.microsoft.com/office/drawing/2014/main" id="{6C88AA09-9227-B319-E60E-DFEA77FC697A}"/>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12</a:t>
            </a:fld>
            <a:endParaRPr lang="en-GB" sz="1600" dirty="0">
              <a:latin typeface="Calibri"/>
              <a:ea typeface="SimSun"/>
              <a:cs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800">
        <p:wipe/>
        <p:extLst>
          <p:ext uri="smNativeData">
            <pr:smNativeData xmlns:p15="http://schemas.microsoft.com/office/powerpoint/2012/main" xmlns:pr="smNativeData" xmlns="smNativeData" val="Ai5OZQAAAAAIBwAAAAAAAAoAAAAAAAAAAAAAAAAAAAAAAAAAAQAAAAAAAAAAAAAAAAAAAAAAAAAAAAAA"/>
          </p:ext>
        </p:extLst>
      </p:transition>
    </mc:Choice>
    <mc:Fallback xmlns="">
      <p:transition spd="slow">
        <p:wipe/>
        <p:extLst>
          <p:ext uri="smNativeData">
            <pr:smNativeData xmlns="smNativeData" xmlns:pr="smNativeData" xmlns:p15="http://schemas.microsoft.com/office/powerpoint/2012/main" xmlns:p14="http://schemas.microsoft.com/office/powerpoint/2010/main" val="Ai5OZQAAAAAIBwAAAAAAAAoAAAAAAAAAAAAAAAAAAAAAAAAAAQAAAAAAAAAAAAAAAAAAAAAAAAAAAAAA"/>
          </p:ext>
        </p:extLs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376E4-1C56-6DE7-9D23-396BCE0599EC}"/>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09E0A0A4-D94D-AF59-2B10-3CD55D6A88F8}"/>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599" y="273050"/>
            <a:ext cx="11155045" cy="1162050"/>
          </a:xfrm>
        </p:spPr>
        <p:txBody>
          <a:bodyPr/>
          <a:lstStyle/>
          <a:p>
            <a:pPr algn="ctr">
              <a:defRPr sz="4800" cap="none">
                <a:latin typeface="Avignon Pro" charset="0"/>
                <a:ea typeface="Avignon Pro" charset="0"/>
                <a:cs typeface="Avignon Pro" charset="0"/>
              </a:defRPr>
            </a:pPr>
            <a:r>
              <a:rPr lang="de-DE" sz="4400" dirty="0">
                <a:latin typeface="Avignon Pro"/>
              </a:rPr>
              <a:t>PoC: Speichern und Laden</a:t>
            </a:r>
            <a:endParaRPr lang="en-US" dirty="0"/>
          </a:p>
        </p:txBody>
      </p:sp>
      <p:sp>
        <p:nvSpPr>
          <p:cNvPr id="3" name="SlideText1">
            <a:extLst>
              <a:ext uri="{FF2B5EF4-FFF2-40B4-BE49-F238E27FC236}">
                <a16:creationId xmlns:a16="http://schemas.microsoft.com/office/drawing/2014/main" id="{E60CCAD9-DA42-8A08-A7DC-AA3B492E22FE}"/>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wgAAEUJAACnQgAAsCUAABAAAAAmAAAACAAAAAGAAAAAAAAA"/>
              </a:ext>
            </a:extLst>
          </p:cNvSpPr>
          <p:nvPr>
            <p:ph type="body" idx="1"/>
          </p:nvPr>
        </p:nvSpPr>
        <p:spPr>
          <a:xfrm>
            <a:off x="1363345" y="1506855"/>
            <a:ext cx="9471660" cy="4619625"/>
          </a:xfrm>
        </p:spPr>
        <p:txBody>
          <a:bodyPr/>
          <a:lstStyle>
            <a:lvl1pPr>
              <a:defRPr sz="3200" cap="none"/>
            </a:lvl1pPr>
            <a:lvl2pPr>
              <a:defRPr sz="2800" cap="none"/>
            </a:lvl2pPr>
            <a:lvl3pPr>
              <a:defRPr sz="2400" cap="none"/>
            </a:lvl3pPr>
            <a:lvl4pPr>
              <a:defRPr sz="2000" cap="none"/>
            </a:lvl4pPr>
            <a:lvl5pPr>
              <a:defRPr sz="2000" cap="none"/>
            </a:lvl5pPr>
            <a:lvl6pPr>
              <a:defRPr sz="2000" cap="none"/>
            </a:lvl6pPr>
            <a:lvl7pPr>
              <a:defRPr sz="2000" cap="none"/>
            </a:lvl7pPr>
            <a:lvl8pPr>
              <a:defRPr sz="2000" cap="none"/>
            </a:lvl8pPr>
            <a:lvl9pPr>
              <a:defRPr sz="2000" cap="none"/>
            </a:lvl9pPr>
          </a:lstStyle>
          <a:p>
            <a:pPr marL="0" indent="0" algn="ctr">
              <a:buNone/>
              <a:defRPr i="1" cap="none">
                <a:latin typeface="Avignon Pro" charset="0"/>
                <a:ea typeface="Avignon Pro" charset="0"/>
                <a:cs typeface="Avignon Pro" charset="0"/>
              </a:defRPr>
            </a:pPr>
            <a:endParaRPr dirty="0"/>
          </a:p>
          <a:p>
            <a:pPr marL="0" indent="0" algn="ctr">
              <a:buNone/>
              <a:defRPr i="1" cap="none">
                <a:latin typeface="Avignon Pro" charset="0"/>
                <a:ea typeface="Avignon Pro" charset="0"/>
                <a:cs typeface="Avignon Pro" charset="0"/>
              </a:defRPr>
            </a:pPr>
            <a:endParaRPr dirty="0"/>
          </a:p>
          <a:p>
            <a:pPr marL="0" indent="0" algn="ctr">
              <a:buNone/>
              <a:defRPr i="1" cap="none">
                <a:latin typeface="Avignon Pro" charset="0"/>
                <a:ea typeface="Avignon Pro" charset="0"/>
                <a:cs typeface="Avignon Pro" charset="0"/>
              </a:defRPr>
            </a:pPr>
            <a:endParaRPr dirty="0"/>
          </a:p>
        </p:txBody>
      </p:sp>
      <p:sp>
        <p:nvSpPr>
          <p:cNvPr id="4" name="Slide Number Placeholder 3">
            <a:extLst>
              <a:ext uri="{FF2B5EF4-FFF2-40B4-BE49-F238E27FC236}">
                <a16:creationId xmlns:a16="http://schemas.microsoft.com/office/drawing/2014/main" id="{DF1458DC-94A2-A03C-904F-8060C772B725}"/>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13</a:t>
            </a:fld>
            <a:endParaRPr lang="en-GB" sz="1600" dirty="0">
              <a:latin typeface="Calibri"/>
              <a:ea typeface="SimSun"/>
              <a:cs typeface="Times New Roman"/>
            </a:endParaRPr>
          </a:p>
        </p:txBody>
      </p:sp>
      <p:pic>
        <p:nvPicPr>
          <p:cNvPr id="6" name="Grafik 5" descr="Ein Bild, das Text, Screenshot, Schrift enthält.&#10;&#10;Automatisch generierte Beschreibung">
            <a:extLst>
              <a:ext uri="{FF2B5EF4-FFF2-40B4-BE49-F238E27FC236}">
                <a16:creationId xmlns:a16="http://schemas.microsoft.com/office/drawing/2014/main" id="{8BA77F74-CF69-8ED3-2550-0F6B8C0C0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87" y="1703020"/>
            <a:ext cx="5287238" cy="1952207"/>
          </a:xfrm>
          <a:prstGeom prst="rect">
            <a:avLst/>
          </a:prstGeom>
        </p:spPr>
      </p:pic>
      <p:pic>
        <p:nvPicPr>
          <p:cNvPr id="8" name="Grafik 7" descr="Ein Bild, das Text, Screenshot, Schrift enthält.&#10;&#10;Automatisch generierte Beschreibung">
            <a:extLst>
              <a:ext uri="{FF2B5EF4-FFF2-40B4-BE49-F238E27FC236}">
                <a16:creationId xmlns:a16="http://schemas.microsoft.com/office/drawing/2014/main" id="{6DB0CD16-1AA8-ED39-F979-8A5EA9302D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2488" y="1695827"/>
            <a:ext cx="5812156" cy="1952206"/>
          </a:xfrm>
          <a:prstGeom prst="rect">
            <a:avLst/>
          </a:prstGeom>
        </p:spPr>
      </p:pic>
      <p:pic>
        <p:nvPicPr>
          <p:cNvPr id="10" name="Grafik 9" descr="Ein Bild, das Text, Screenshot, Software enthält.&#10;&#10;Automatisch generierte Beschreibung">
            <a:extLst>
              <a:ext uri="{FF2B5EF4-FFF2-40B4-BE49-F238E27FC236}">
                <a16:creationId xmlns:a16="http://schemas.microsoft.com/office/drawing/2014/main" id="{628E8A39-5057-E75C-6C68-9BBABCED29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354" y="3870712"/>
            <a:ext cx="11337291" cy="2478766"/>
          </a:xfrm>
          <a:prstGeom prst="rect">
            <a:avLst/>
          </a:prstGeom>
        </p:spPr>
      </p:pic>
      <p:cxnSp>
        <p:nvCxnSpPr>
          <p:cNvPr id="12" name="Gerade Verbindung mit Pfeil 11">
            <a:extLst>
              <a:ext uri="{FF2B5EF4-FFF2-40B4-BE49-F238E27FC236}">
                <a16:creationId xmlns:a16="http://schemas.microsoft.com/office/drawing/2014/main" id="{310D8550-72F1-EF73-AEE2-FF4B2B1465AA}"/>
              </a:ext>
            </a:extLst>
          </p:cNvPr>
          <p:cNvCxnSpPr>
            <a:cxnSpLocks/>
          </p:cNvCxnSpPr>
          <p:nvPr/>
        </p:nvCxnSpPr>
        <p:spPr>
          <a:xfrm flipH="1">
            <a:off x="2168628" y="5334039"/>
            <a:ext cx="1578610" cy="576000"/>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6C7F5C56-C1B3-C930-FB80-A98950CD631F}"/>
              </a:ext>
            </a:extLst>
          </p:cNvPr>
          <p:cNvCxnSpPr>
            <a:cxnSpLocks/>
          </p:cNvCxnSpPr>
          <p:nvPr/>
        </p:nvCxnSpPr>
        <p:spPr>
          <a:xfrm>
            <a:off x="8444764" y="5256477"/>
            <a:ext cx="1375819" cy="576000"/>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359222"/>
      </p:ext>
    </p:extLst>
  </p:cSld>
  <p:clrMapOvr>
    <a:masterClrMapping/>
  </p:clrMapOvr>
  <mc:AlternateContent xmlns:mc="http://schemas.openxmlformats.org/markup-compatibility/2006" xmlns:p14="http://schemas.microsoft.com/office/powerpoint/2010/main">
    <mc:Choice Requires="p14">
      <p:transition spd="slow" p14:dur="1800">
        <p:wipe/>
        <p:extLst>
          <p:ext uri="smNativeData">
            <pr:smNativeData xmlns:p15="http://schemas.microsoft.com/office/powerpoint/2012/main" xmlns:pr="smNativeData" xmlns="smNativeData" val="Ai5OZQAAAAAIBwAAAAAAAAoAAAAAAAAAAAAAAAAAAAAAAAAAAQAAAAAAAAAAAAAAAAAAAAAAAAAAAAAA"/>
          </p:ext>
        </p:extLst>
      </p:transition>
    </mc:Choice>
    <mc:Fallback xmlns="">
      <p:transition spd="slow">
        <p:wipe/>
        <p:extLst>
          <p:ext uri="smNativeData">
            <pr:smNativeData xmlns:p15="http://schemas.microsoft.com/office/powerpoint/2012/main" xmlns:pr="smNativeData" xmlns="smNativeData" xmlns:p14="http://schemas.microsoft.com/office/powerpoint/2010/main" val="Ai5OZQAAAAAIBwAAAAAAAAoAAAAAAAAAAAAAAAAAAAAAAAAAAQAAAAAAAAAAAAAAAAAAAAAAAAAAAAAA"/>
          </p:ext>
        </p:extLs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5540A-33AA-9E93-4A08-F72F81C77E98}"/>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3D9211CD-FB40-DA2D-7E1A-4B7581E84285}"/>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599" y="273050"/>
            <a:ext cx="11155045" cy="1162050"/>
          </a:xfrm>
        </p:spPr>
        <p:txBody>
          <a:bodyPr/>
          <a:lstStyle/>
          <a:p>
            <a:pPr algn="ctr">
              <a:defRPr sz="4800" cap="none">
                <a:latin typeface="Avignon Pro" charset="0"/>
                <a:ea typeface="Avignon Pro" charset="0"/>
                <a:cs typeface="Avignon Pro" charset="0"/>
              </a:defRPr>
            </a:pPr>
            <a:r>
              <a:rPr lang="de-DE" sz="4400" dirty="0">
                <a:latin typeface="Avignon Pro"/>
              </a:rPr>
              <a:t>PoC: Speichern und Laden</a:t>
            </a:r>
            <a:endParaRPr lang="en-US" dirty="0"/>
          </a:p>
        </p:txBody>
      </p:sp>
      <p:sp>
        <p:nvSpPr>
          <p:cNvPr id="3" name="SlideText1">
            <a:extLst>
              <a:ext uri="{FF2B5EF4-FFF2-40B4-BE49-F238E27FC236}">
                <a16:creationId xmlns:a16="http://schemas.microsoft.com/office/drawing/2014/main" id="{55068A99-EB11-9E3F-38D2-102B2E56931E}"/>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wgAAEUJAACnQgAAsCUAABAAAAAmAAAACAAAAAGAAAAAAAAA"/>
              </a:ext>
            </a:extLst>
          </p:cNvSpPr>
          <p:nvPr>
            <p:ph type="body" idx="1"/>
          </p:nvPr>
        </p:nvSpPr>
        <p:spPr>
          <a:xfrm>
            <a:off x="1363345" y="1506855"/>
            <a:ext cx="9471660" cy="4619625"/>
          </a:xfrm>
        </p:spPr>
        <p:txBody>
          <a:bodyPr/>
          <a:lstStyle>
            <a:lvl1pPr>
              <a:defRPr sz="3200" cap="none"/>
            </a:lvl1pPr>
            <a:lvl2pPr>
              <a:defRPr sz="2800" cap="none"/>
            </a:lvl2pPr>
            <a:lvl3pPr>
              <a:defRPr sz="2400" cap="none"/>
            </a:lvl3pPr>
            <a:lvl4pPr>
              <a:defRPr sz="2000" cap="none"/>
            </a:lvl4pPr>
            <a:lvl5pPr>
              <a:defRPr sz="2000" cap="none"/>
            </a:lvl5pPr>
            <a:lvl6pPr>
              <a:defRPr sz="2000" cap="none"/>
            </a:lvl6pPr>
            <a:lvl7pPr>
              <a:defRPr sz="2000" cap="none"/>
            </a:lvl7pPr>
            <a:lvl8pPr>
              <a:defRPr sz="2000" cap="none"/>
            </a:lvl8pPr>
            <a:lvl9pPr>
              <a:defRPr sz="2000" cap="none"/>
            </a:lvl9pPr>
          </a:lstStyle>
          <a:p>
            <a:pPr marL="0" indent="0" algn="ctr">
              <a:buNone/>
              <a:defRPr i="1" cap="none">
                <a:latin typeface="Avignon Pro" charset="0"/>
                <a:ea typeface="Avignon Pro" charset="0"/>
                <a:cs typeface="Avignon Pro" charset="0"/>
              </a:defRPr>
            </a:pPr>
            <a:endParaRPr dirty="0"/>
          </a:p>
          <a:p>
            <a:pPr marL="0" indent="0" algn="ctr">
              <a:buNone/>
              <a:defRPr i="1" cap="none">
                <a:latin typeface="Avignon Pro" charset="0"/>
                <a:ea typeface="Avignon Pro" charset="0"/>
                <a:cs typeface="Avignon Pro" charset="0"/>
              </a:defRPr>
            </a:pPr>
            <a:endParaRPr dirty="0"/>
          </a:p>
          <a:p>
            <a:pPr marL="0" indent="0" algn="ctr">
              <a:buNone/>
              <a:defRPr i="1" cap="none">
                <a:latin typeface="Avignon Pro" charset="0"/>
                <a:ea typeface="Avignon Pro" charset="0"/>
                <a:cs typeface="Avignon Pro" charset="0"/>
              </a:defRPr>
            </a:pPr>
            <a:endParaRPr dirty="0"/>
          </a:p>
        </p:txBody>
      </p:sp>
      <p:sp>
        <p:nvSpPr>
          <p:cNvPr id="4" name="Slide Number Placeholder 3">
            <a:extLst>
              <a:ext uri="{FF2B5EF4-FFF2-40B4-BE49-F238E27FC236}">
                <a16:creationId xmlns:a16="http://schemas.microsoft.com/office/drawing/2014/main" id="{D8D5E642-A402-C316-5CC4-B6442F4CE78C}"/>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14</a:t>
            </a:fld>
            <a:endParaRPr lang="en-GB" sz="1600" dirty="0">
              <a:latin typeface="Calibri"/>
              <a:ea typeface="SimSun"/>
              <a:cs typeface="Times New Roman"/>
            </a:endParaRPr>
          </a:p>
        </p:txBody>
      </p:sp>
      <p:pic>
        <p:nvPicPr>
          <p:cNvPr id="13" name="Grafik 12" descr="Ein Bild, das Text, Screenshot, Software, Multimedia-Software enthält.&#10;&#10;Automatisch generierte Beschreibung">
            <a:extLst>
              <a:ext uri="{FF2B5EF4-FFF2-40B4-BE49-F238E27FC236}">
                <a16:creationId xmlns:a16="http://schemas.microsoft.com/office/drawing/2014/main" id="{86FF8EA7-4929-AB4E-24A0-79E5051CB2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355" y="1635125"/>
            <a:ext cx="6929040" cy="2751350"/>
          </a:xfrm>
          <a:prstGeom prst="rect">
            <a:avLst/>
          </a:prstGeom>
        </p:spPr>
      </p:pic>
      <p:pic>
        <p:nvPicPr>
          <p:cNvPr id="9" name="Grafik 8" descr="Ein Bild, das Text, Screenshot, Schrift enthält.&#10;&#10;Automatisch generierte Beschreibung">
            <a:extLst>
              <a:ext uri="{FF2B5EF4-FFF2-40B4-BE49-F238E27FC236}">
                <a16:creationId xmlns:a16="http://schemas.microsoft.com/office/drawing/2014/main" id="{0172CE41-DCD4-E3A2-C4EC-3CA51C0C0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4500" y="3857727"/>
            <a:ext cx="6057900" cy="2336800"/>
          </a:xfrm>
          <a:prstGeom prst="rect">
            <a:avLst/>
          </a:prstGeom>
        </p:spPr>
      </p:pic>
    </p:spTree>
    <p:extLst>
      <p:ext uri="{BB962C8B-B14F-4D97-AF65-F5344CB8AC3E}">
        <p14:creationId xmlns:p14="http://schemas.microsoft.com/office/powerpoint/2010/main" val="532131176"/>
      </p:ext>
    </p:extLst>
  </p:cSld>
  <p:clrMapOvr>
    <a:masterClrMapping/>
  </p:clrMapOvr>
  <mc:AlternateContent xmlns:mc="http://schemas.openxmlformats.org/markup-compatibility/2006" xmlns:p14="http://schemas.microsoft.com/office/powerpoint/2010/main">
    <mc:Choice Requires="p14">
      <p:transition spd="slow" p14:dur="1800">
        <p:wipe/>
        <p:extLst>
          <p:ext uri="smNativeData">
            <pr:smNativeData xmlns="smNativeData" xmlns:pr="smNativeData" xmlns:p15="http://schemas.microsoft.com/office/powerpoint/2012/main" val="Ai5OZQAAAAAIBwAAAAAAAAoAAAAAAAAAAAAAAAAAAAAAAAAAAQAAAAAAAAAAAAAAAAAAAAAAAAAAAAAA"/>
          </p:ext>
        </p:extLst>
      </p:transition>
    </mc:Choice>
    <mc:Fallback xmlns="">
      <p:transition spd="slow">
        <p:wipe/>
        <p:extLst>
          <p:ext uri="smNativeData">
            <pr:smNativeData xmlns="smNativeData" xmlns:pr="smNativeData" xmlns:p15="http://schemas.microsoft.com/office/powerpoint/2012/main" xmlns:p14="http://schemas.microsoft.com/office/powerpoint/2010/main" val="Ai5OZQAAAAAIBwAAAAAAAAoAAAAAAAAAAAAAAAAAAAAAAAAAAQAAAAAAAAAAAAAAAAAAAAAAAAAAAAAA"/>
          </p:ext>
        </p:extLs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DA773-1CDF-DED2-E50D-123FD8594366}"/>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925D734C-1A44-6D23-934E-F38EF4F723E8}"/>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2688272" y="257081"/>
            <a:ext cx="6815455" cy="708912"/>
          </a:xfrm>
        </p:spPr>
        <p:txBody>
          <a:bodyPr wrap="square" anchor="b">
            <a:normAutofit/>
          </a:bodyPr>
          <a:lstStyle/>
          <a:p>
            <a:pPr>
              <a:lnSpc>
                <a:spcPct val="90000"/>
              </a:lnSpc>
              <a:defRPr sz="4800" cap="none">
                <a:latin typeface="Avignon Pro" charset="0"/>
                <a:ea typeface="Avignon Pro" charset="0"/>
                <a:cs typeface="Avignon Pro" charset="0"/>
              </a:defRPr>
            </a:pPr>
            <a:r>
              <a:rPr lang="en-GB" sz="4400" dirty="0" err="1"/>
              <a:t>Datenstrukturen</a:t>
            </a:r>
            <a:r>
              <a:rPr lang="en-GB" sz="4400" dirty="0"/>
              <a:t> -</a:t>
            </a:r>
            <a:r>
              <a:rPr lang="en-GB" sz="4400" dirty="0" err="1"/>
              <a:t>Sektionen</a:t>
            </a:r>
            <a:endParaRPr sz="4400" dirty="0"/>
          </a:p>
        </p:txBody>
      </p:sp>
      <p:pic>
        <p:nvPicPr>
          <p:cNvPr id="6" name="Grafik 5" descr="Ein Bild, das Text, Screenshot, Schrift, Software enthält.&#10;&#10;Automatisch generierte Beschreibung">
            <a:extLst>
              <a:ext uri="{FF2B5EF4-FFF2-40B4-BE49-F238E27FC236}">
                <a16:creationId xmlns:a16="http://schemas.microsoft.com/office/drawing/2014/main" id="{33A845FD-344F-D08A-EF3D-E7C56A62CD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247" y="965993"/>
            <a:ext cx="6815455" cy="5742019"/>
          </a:xfrm>
          <a:prstGeom prst="rect">
            <a:avLst/>
          </a:prstGeom>
          <a:noFill/>
        </p:spPr>
      </p:pic>
      <p:sp>
        <p:nvSpPr>
          <p:cNvPr id="13" name="Date Placeholder 4">
            <a:extLst>
              <a:ext uri="{FF2B5EF4-FFF2-40B4-BE49-F238E27FC236}">
                <a16:creationId xmlns:a16="http://schemas.microsoft.com/office/drawing/2014/main" id="{1956EBF4-EBF3-DE24-7F93-3E2EF4DDA48E}"/>
              </a:ext>
            </a:extLst>
          </p:cNvPr>
          <p:cNvSpPr>
            <a:spLocks noGrp="1"/>
          </p:cNvSpPr>
          <p:nvPr>
            <p:ph type="dt" sz="quarter" idx="10"/>
          </p:nvPr>
        </p:nvSpPr>
        <p:spPr>
          <a:xfrm>
            <a:off x="609600" y="6356985"/>
            <a:ext cx="2844165" cy="364490"/>
          </a:xfrm>
        </p:spPr>
        <p:txBody>
          <a:bodyPr/>
          <a:lstStyle/>
          <a:p>
            <a:pPr>
              <a:spcAft>
                <a:spcPts val="600"/>
              </a:spcAft>
            </a:pPr>
            <a:fld id="{54E85C80-CEB9-BDAA-F750-38FF121E016D}" type="datetime1">
              <a:rPr lang="en-US"/>
              <a:pPr>
                <a:spcAft>
                  <a:spcPts val="600"/>
                </a:spcAft>
              </a:pPr>
              <a:t>1/19/2024</a:t>
            </a:fld>
            <a:endParaRPr lang="en-US"/>
          </a:p>
        </p:txBody>
      </p:sp>
      <p:sp>
        <p:nvSpPr>
          <p:cNvPr id="4" name="Slide Number Placeholder 3">
            <a:extLst>
              <a:ext uri="{FF2B5EF4-FFF2-40B4-BE49-F238E27FC236}">
                <a16:creationId xmlns:a16="http://schemas.microsoft.com/office/drawing/2014/main" id="{3794A526-5C72-849D-B715-D1CCC3B426D0}"/>
              </a:ext>
            </a:extLst>
          </p:cNvPr>
          <p:cNvSpPr>
            <a:spLocks noGrp="1"/>
          </p:cNvSpPr>
          <p:nvPr>
            <p:ph type="sldNum" sz="quarter" idx="12"/>
          </p:nvPr>
        </p:nvSpPr>
        <p:spPr>
          <a:xfrm>
            <a:off x="8738235" y="6356985"/>
            <a:ext cx="2844165" cy="364490"/>
          </a:xfrm>
        </p:spPr>
        <p:txBody>
          <a:bodyPr wrap="square" anchor="ctr">
            <a:normAutofit/>
          </a:bodyPr>
          <a:lstStyle/>
          <a:p>
            <a:pPr>
              <a:spcAft>
                <a:spcPts val="600"/>
              </a:spcAft>
            </a:pPr>
            <a:fld id="{54E83A68-26B9-BDCC-F750-D099741E0185}" type="slidenum">
              <a:rPr lang="en-GB" dirty="0"/>
              <a:pPr>
                <a:spcAft>
                  <a:spcPts val="600"/>
                </a:spcAft>
              </a:pPr>
              <a:t>15</a:t>
            </a:fld>
            <a:endParaRPr lang="en-GB"/>
          </a:p>
        </p:txBody>
      </p:sp>
    </p:spTree>
    <p:extLst>
      <p:ext uri="{BB962C8B-B14F-4D97-AF65-F5344CB8AC3E}">
        <p14:creationId xmlns:p14="http://schemas.microsoft.com/office/powerpoint/2010/main" val="566073466"/>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p15="http://schemas.microsoft.com/office/powerpoint/2012/main" xmlns:pr="smNativeData" xmlns="smNativeData" xmlns:p14="http://schemas.microsoft.com/office/powerpoint/2010/main" val="Ai5OZQAAAAAUBQAAAAAAAAoAAAACAAAAAAAAAAAAAAAAAAAAAQAAAAAAAAAAAAAAAAAAAAAAAAAAAAAA"/>
          </p:ext>
        </p:extLs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FFB80B-CBAF-9895-C571-B717D320F86C}"/>
              </a:ext>
            </a:extLst>
          </p:cNvPr>
          <p:cNvSpPr>
            <a:spLocks noGrp="1"/>
          </p:cNvSpPr>
          <p:nvPr>
            <p:ph type="title"/>
          </p:nvPr>
        </p:nvSpPr>
        <p:spPr>
          <a:xfrm>
            <a:off x="609600" y="457200"/>
            <a:ext cx="10972800" cy="1143000"/>
          </a:xfrm>
        </p:spPr>
        <p:txBody>
          <a:bodyPr/>
          <a:lstStyle/>
          <a:p>
            <a:r>
              <a:rPr lang="de-DE" b="1" dirty="0">
                <a:latin typeface="Avignon Pro"/>
              </a:rPr>
              <a:t>JavaScript-Codebeispiel</a:t>
            </a:r>
            <a:br>
              <a:rPr lang="de-DE" dirty="0"/>
            </a:br>
            <a:endParaRPr lang="de-DE" dirty="0"/>
          </a:p>
        </p:txBody>
      </p:sp>
      <p:pic>
        <p:nvPicPr>
          <p:cNvPr id="7" name="Inhaltsplatzhalter 6" descr="Ein Bild, das Text, Screenshot, Schrift enthält.&#10;&#10;Automatisch generierte Beschreibung">
            <a:extLst>
              <a:ext uri="{FF2B5EF4-FFF2-40B4-BE49-F238E27FC236}">
                <a16:creationId xmlns:a16="http://schemas.microsoft.com/office/drawing/2014/main" id="{616FC43D-DB06-BB13-3C50-6EAAFFCD78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97573" y="1138612"/>
            <a:ext cx="7796853" cy="5425881"/>
          </a:xfrm>
        </p:spPr>
      </p:pic>
      <p:sp>
        <p:nvSpPr>
          <p:cNvPr id="5" name="Foliennummernplatzhalter 4">
            <a:extLst>
              <a:ext uri="{FF2B5EF4-FFF2-40B4-BE49-F238E27FC236}">
                <a16:creationId xmlns:a16="http://schemas.microsoft.com/office/drawing/2014/main" id="{9B3B509C-526A-2903-16AC-2E6121026B33}"/>
              </a:ext>
            </a:extLst>
          </p:cNvPr>
          <p:cNvSpPr>
            <a:spLocks noGrp="1"/>
          </p:cNvSpPr>
          <p:nvPr>
            <p:ph type="sldNum" sz="quarter" idx="12"/>
          </p:nvPr>
        </p:nvSpPr>
        <p:spPr/>
        <p:txBody>
          <a:bodyPr/>
          <a:lstStyle/>
          <a:p>
            <a:fld id="{54E86775-3BB9-BD91-F750-CDC4291E0198}" type="slidenum">
              <a:rPr lang="de-DE" smtClean="0"/>
              <a:t>16</a:t>
            </a:fld>
            <a:endParaRPr lang="de-DE"/>
          </a:p>
        </p:txBody>
      </p:sp>
    </p:spTree>
    <p:extLst>
      <p:ext uri="{BB962C8B-B14F-4D97-AF65-F5344CB8AC3E}">
        <p14:creationId xmlns:p14="http://schemas.microsoft.com/office/powerpoint/2010/main" val="3542873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F3C40-6F7C-ABC4-C60C-CC217B93EEA8}"/>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484052B9-73A7-4790-3AB9-1E946A4E2335}"/>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p:txBody>
          <a:bodyPr/>
          <a:lstStyle/>
          <a:p>
            <a:pPr algn="ctr">
              <a:defRPr sz="4800" cap="none">
                <a:latin typeface="Avignon Pro" charset="0"/>
                <a:ea typeface="Avignon Pro" charset="0"/>
                <a:cs typeface="Avignon Pro" charset="0"/>
              </a:defRPr>
            </a:pPr>
            <a:r>
              <a:rPr lang="en-GB" sz="4400" b="1" dirty="0" err="1">
                <a:latin typeface="Avignon Pro"/>
              </a:rPr>
              <a:t>Datenstrukturen</a:t>
            </a:r>
            <a:r>
              <a:rPr lang="en-GB" sz="4400" b="1" dirty="0">
                <a:latin typeface="Avignon Pro"/>
              </a:rPr>
              <a:t> - Fortschritt</a:t>
            </a:r>
            <a:endParaRPr sz="4400" b="1" dirty="0" err="1"/>
          </a:p>
        </p:txBody>
      </p:sp>
      <p:sp>
        <p:nvSpPr>
          <p:cNvPr id="5" name="Inhaltsplatzhalter 4">
            <a:extLst>
              <a:ext uri="{FF2B5EF4-FFF2-40B4-BE49-F238E27FC236}">
                <a16:creationId xmlns:a16="http://schemas.microsoft.com/office/drawing/2014/main" id="{EB8FEE7B-04E2-BE98-B1EE-51ADD85A5C60}"/>
              </a:ext>
            </a:extLst>
          </p:cNvPr>
          <p:cNvSpPr>
            <a:spLocks noGrp="1"/>
          </p:cNvSpPr>
          <p:nvPr>
            <p:ph idx="1"/>
          </p:nvPr>
        </p:nvSpPr>
        <p:spPr/>
        <p:txBody>
          <a:bodyPr/>
          <a:lstStyle/>
          <a:p>
            <a:r>
              <a:rPr lang="de-DE" dirty="0">
                <a:latin typeface="Avignon Pro"/>
              </a:rPr>
              <a:t>Speicherung</a:t>
            </a:r>
          </a:p>
        </p:txBody>
      </p:sp>
      <p:pic>
        <p:nvPicPr>
          <p:cNvPr id="10" name="Inhaltsplatzhalter 9" descr="Ein Bild, das Text, Screenshot, Schrift enthält.&#10;&#10;Automatisch generierte Beschreibung">
            <a:extLst>
              <a:ext uri="{FF2B5EF4-FFF2-40B4-BE49-F238E27FC236}">
                <a16:creationId xmlns:a16="http://schemas.microsoft.com/office/drawing/2014/main" id="{FBA7F00A-D5D9-A9ED-74E0-32E5049D5AAF}"/>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09758" y="3215209"/>
            <a:ext cx="5386388" cy="935310"/>
          </a:xfrm>
        </p:spPr>
      </p:pic>
      <p:sp>
        <p:nvSpPr>
          <p:cNvPr id="4" name="Slide Number Placeholder 3">
            <a:extLst>
              <a:ext uri="{FF2B5EF4-FFF2-40B4-BE49-F238E27FC236}">
                <a16:creationId xmlns:a16="http://schemas.microsoft.com/office/drawing/2014/main" id="{DFF8BE7C-DEF2-626A-CC28-17F204515954}"/>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17</a:t>
            </a:fld>
            <a:endParaRPr lang="en-GB" sz="1600" dirty="0">
              <a:latin typeface="Calibri"/>
              <a:ea typeface="SimSun"/>
              <a:cs typeface="Times New Roman"/>
            </a:endParaRPr>
          </a:p>
        </p:txBody>
      </p:sp>
      <p:sp>
        <p:nvSpPr>
          <p:cNvPr id="14" name="Inhaltsplatzhalter 13">
            <a:extLst>
              <a:ext uri="{FF2B5EF4-FFF2-40B4-BE49-F238E27FC236}">
                <a16:creationId xmlns:a16="http://schemas.microsoft.com/office/drawing/2014/main" id="{096A9DD9-5531-1919-C1C0-741774092C7B}"/>
              </a:ext>
            </a:extLst>
          </p:cNvPr>
          <p:cNvSpPr>
            <a:spLocks noGrp="1"/>
          </p:cNvSpPr>
          <p:nvPr>
            <p:ph idx="3"/>
          </p:nvPr>
        </p:nvSpPr>
        <p:spPr/>
        <p:txBody>
          <a:bodyPr/>
          <a:lstStyle/>
          <a:p>
            <a:r>
              <a:rPr lang="de-DE" dirty="0">
                <a:latin typeface="Avignon Pro"/>
              </a:rPr>
              <a:t>Speicherung als Array von Objekten</a:t>
            </a:r>
          </a:p>
        </p:txBody>
      </p:sp>
      <p:pic>
        <p:nvPicPr>
          <p:cNvPr id="20" name="Inhaltsplatzhalter 19" descr="Ein Bild, das Text, Screenshot, Schrift enthält.&#10;&#10;Automatisch generierte Beschreibung">
            <a:extLst>
              <a:ext uri="{FF2B5EF4-FFF2-40B4-BE49-F238E27FC236}">
                <a16:creationId xmlns:a16="http://schemas.microsoft.com/office/drawing/2014/main" id="{73704C04-98EA-FB4F-9657-3204E7F81893}"/>
              </a:ext>
            </a:extLst>
          </p:cNvPr>
          <p:cNvPicPr>
            <a:picLocks noGrp="1" noChangeAspect="1"/>
          </p:cNvPicPr>
          <p:nvPr>
            <p:ph idx="4"/>
          </p:nvPr>
        </p:nvPicPr>
        <p:blipFill>
          <a:blip r:embed="rId4">
            <a:extLst>
              <a:ext uri="{28A0092B-C50C-407E-A947-70E740481C1C}">
                <a14:useLocalDpi xmlns:a14="http://schemas.microsoft.com/office/drawing/2010/main" val="0"/>
              </a:ext>
            </a:extLst>
          </a:blip>
          <a:stretch>
            <a:fillRect/>
          </a:stretch>
        </p:blipFill>
        <p:spPr>
          <a:xfrm>
            <a:off x="6195855" y="2869176"/>
            <a:ext cx="5386387" cy="1627376"/>
          </a:xfrm>
        </p:spPr>
      </p:pic>
    </p:spTree>
    <p:extLst>
      <p:ext uri="{BB962C8B-B14F-4D97-AF65-F5344CB8AC3E}">
        <p14:creationId xmlns:p14="http://schemas.microsoft.com/office/powerpoint/2010/main" val="2605983868"/>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smNativeData" xmlns:pr="smNativeData" xmlns:p15="http://schemas.microsoft.com/office/powerpoint/2012/main"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600" y="273050"/>
            <a:ext cx="10972800" cy="1162050"/>
          </a:xfrm>
        </p:spPr>
        <p:txBody>
          <a:bodyPr/>
          <a:lstStyle/>
          <a:p>
            <a:pPr algn="ctr">
              <a:defRPr sz="4800" cap="none">
                <a:latin typeface="Avignon Pro" charset="0"/>
                <a:ea typeface="Avignon Pro" charset="0"/>
                <a:cs typeface="Avignon Pro" charset="0"/>
              </a:defRPr>
            </a:pPr>
            <a:r>
              <a:rPr lang="en-GB" sz="4400" dirty="0">
                <a:latin typeface="Avignon Pro"/>
              </a:rPr>
              <a:t>Proof of Concept: Text Adventure</a:t>
            </a:r>
            <a:endParaRPr sz="4400" dirty="0"/>
          </a:p>
        </p:txBody>
      </p:sp>
      <p:sp>
        <p:nvSpPr>
          <p:cNvPr id="3"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wgAAEUJAACnQgAAsCUAABAAAAAmAAAACAAAAAGAAAAAAAAA"/>
              </a:ext>
            </a:extLst>
          </p:cNvSpPr>
          <p:nvPr>
            <p:ph type="body" idx="1"/>
          </p:nvPr>
        </p:nvSpPr>
        <p:spPr>
          <a:xfrm>
            <a:off x="1335433" y="1922145"/>
            <a:ext cx="9471660" cy="3917315"/>
          </a:xfrm>
        </p:spPr>
        <p:txBody>
          <a:bodyPr/>
          <a:lstStyle>
            <a:lvl1pPr>
              <a:defRPr sz="3200" cap="none"/>
            </a:lvl1pPr>
            <a:lvl2pPr>
              <a:defRPr sz="2800" cap="none"/>
            </a:lvl2pPr>
            <a:lvl3pPr>
              <a:defRPr sz="2400" cap="none"/>
            </a:lvl3pPr>
            <a:lvl4pPr>
              <a:defRPr sz="2000" cap="none"/>
            </a:lvl4pPr>
            <a:lvl5pPr>
              <a:defRPr sz="2000" cap="none"/>
            </a:lvl5pPr>
            <a:lvl6pPr>
              <a:defRPr sz="2000" cap="none"/>
            </a:lvl6pPr>
            <a:lvl7pPr>
              <a:defRPr sz="2000" cap="none"/>
            </a:lvl7pPr>
            <a:lvl8pPr>
              <a:defRPr sz="2000" cap="none"/>
            </a:lvl8pPr>
            <a:lvl9pPr>
              <a:defRPr sz="2000" cap="none"/>
            </a:lvl9pPr>
          </a:lstStyle>
          <a:p>
            <a:pPr>
              <a:lnSpc>
                <a:spcPct val="150000"/>
              </a:lnSpc>
              <a:buFont typeface="Arial" panose="020B0604020202020204" pitchFamily="34" charset="0"/>
              <a:buChar char="•"/>
              <a:defRPr i="1" cap="none">
                <a:latin typeface="Avignon Pro" charset="0"/>
                <a:ea typeface="Avignon Pro" charset="0"/>
                <a:cs typeface="Avignon Pro" charset="0"/>
              </a:defRPr>
            </a:pPr>
            <a:r>
              <a:rPr lang="de-DE" dirty="0"/>
              <a:t>.</a:t>
            </a:r>
            <a:r>
              <a:rPr lang="de-DE" dirty="0" err="1"/>
              <a:t>js</a:t>
            </a:r>
            <a:r>
              <a:rPr lang="de-DE" dirty="0"/>
              <a:t> , .</a:t>
            </a:r>
            <a:r>
              <a:rPr lang="de-DE" dirty="0" err="1"/>
              <a:t>html</a:t>
            </a:r>
            <a:r>
              <a:rPr lang="de-DE" dirty="0"/>
              <a:t> und .</a:t>
            </a:r>
            <a:r>
              <a:rPr lang="de-DE" dirty="0" err="1"/>
              <a:t>css</a:t>
            </a:r>
            <a:r>
              <a:rPr lang="de-DE" dirty="0"/>
              <a:t> Datei</a:t>
            </a:r>
          </a:p>
          <a:p>
            <a:pPr>
              <a:lnSpc>
                <a:spcPct val="150000"/>
              </a:lnSpc>
              <a:buFont typeface="Arial" panose="020B0604020202020204" pitchFamily="34" charset="0"/>
              <a:buChar char="•"/>
              <a:defRPr i="1" cap="none">
                <a:latin typeface="Avignon Pro" charset="0"/>
                <a:ea typeface="Avignon Pro" charset="0"/>
                <a:cs typeface="Avignon Pro" charset="0"/>
              </a:defRPr>
            </a:pPr>
            <a:r>
              <a:rPr lang="de-DE" dirty="0"/>
              <a:t>Speicherung von „</a:t>
            </a:r>
            <a:r>
              <a:rPr lang="de-DE" dirty="0" err="1"/>
              <a:t>flavour</a:t>
            </a:r>
            <a:r>
              <a:rPr lang="de-DE" dirty="0"/>
              <a:t> </a:t>
            </a:r>
            <a:r>
              <a:rPr lang="de-DE" dirty="0" err="1"/>
              <a:t>choices</a:t>
            </a:r>
            <a:r>
              <a:rPr lang="de-DE" dirty="0"/>
              <a:t>“</a:t>
            </a:r>
          </a:p>
          <a:p>
            <a:pPr>
              <a:lnSpc>
                <a:spcPct val="150000"/>
              </a:lnSpc>
              <a:buFont typeface="Arial" panose="020B0604020202020204" pitchFamily="34" charset="0"/>
              <a:buChar char="•"/>
              <a:defRPr i="1" cap="none">
                <a:latin typeface="Avignon Pro" charset="0"/>
                <a:ea typeface="Avignon Pro" charset="0"/>
                <a:cs typeface="Avignon Pro" charset="0"/>
              </a:defRPr>
            </a:pPr>
            <a:r>
              <a:rPr lang="de-DE" dirty="0"/>
              <a:t>Anzeigen von Möglichkeiten und Ergebnis von Handlungen abhängig von „</a:t>
            </a:r>
            <a:r>
              <a:rPr lang="de-DE" dirty="0" err="1"/>
              <a:t>flavour</a:t>
            </a:r>
            <a:r>
              <a:rPr lang="de-DE" dirty="0"/>
              <a:t> </a:t>
            </a:r>
            <a:r>
              <a:rPr lang="de-DE" dirty="0" err="1"/>
              <a:t>choices</a:t>
            </a:r>
            <a:r>
              <a:rPr lang="de-DE" dirty="0"/>
              <a:t>“</a:t>
            </a:r>
          </a:p>
          <a:p>
            <a:pPr marL="0" indent="0" algn="ctr">
              <a:buNone/>
              <a:defRPr i="1" cap="none">
                <a:latin typeface="Avignon Pro" charset="0"/>
                <a:ea typeface="Avignon Pro" charset="0"/>
                <a:cs typeface="Avignon Pro" charset="0"/>
              </a:defRPr>
            </a:pPr>
            <a:endParaRPr lang="de-DE" dirty="0">
              <a:latin typeface="-apple-system"/>
            </a:endParaRPr>
          </a:p>
          <a:p>
            <a:pPr marL="0" indent="0" algn="ctr">
              <a:buNone/>
              <a:defRPr i="1" cap="none">
                <a:latin typeface="Avignon Pro" charset="0"/>
                <a:ea typeface="Avignon Pro" charset="0"/>
                <a:cs typeface="Avignon Pro" charset="0"/>
              </a:defRPr>
            </a:pPr>
            <a:endParaRPr lang="de-DE" i="1" dirty="0">
              <a:latin typeface="-apple-system"/>
            </a:endParaRPr>
          </a:p>
        </p:txBody>
      </p:sp>
      <p:sp>
        <p:nvSpPr>
          <p:cNvPr id="4" name="Slide Number Placeholder 3">
            <a:extLst>
              <a:ext uri="{FF2B5EF4-FFF2-40B4-BE49-F238E27FC236}">
                <a16:creationId xmlns:a16="http://schemas.microsoft.com/office/drawing/2014/main" id="{EF68D40C-854C-D827-1646-7DE465BC1A55}"/>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18</a:t>
            </a:fld>
            <a:endParaRPr lang="en-GB" sz="1600" dirty="0">
              <a:latin typeface="Calibri"/>
              <a:ea typeface="SimSun"/>
              <a:cs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600" y="273050"/>
            <a:ext cx="10972800" cy="1162050"/>
          </a:xfrm>
        </p:spPr>
        <p:txBody>
          <a:bodyPr/>
          <a:lstStyle/>
          <a:p>
            <a:pPr algn="ctr">
              <a:defRPr sz="4800" cap="none">
                <a:latin typeface="Avignon Pro" charset="0"/>
                <a:ea typeface="Avignon Pro" charset="0"/>
                <a:cs typeface="Avignon Pro" charset="0"/>
              </a:defRPr>
            </a:pPr>
            <a:r>
              <a:rPr lang="en-GB" sz="4400" dirty="0">
                <a:latin typeface="Avignon Pro"/>
              </a:rPr>
              <a:t>Proof of Concept: Text Adventure</a:t>
            </a:r>
            <a:endParaRPr sz="4400" dirty="0"/>
          </a:p>
        </p:txBody>
      </p:sp>
      <p:sp>
        <p:nvSpPr>
          <p:cNvPr id="4" name="Slide Number Placeholder 3">
            <a:extLst>
              <a:ext uri="{FF2B5EF4-FFF2-40B4-BE49-F238E27FC236}">
                <a16:creationId xmlns:a16="http://schemas.microsoft.com/office/drawing/2014/main" id="{EF68D40C-854C-D827-1646-7DE465BC1A55}"/>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19</a:t>
            </a:fld>
            <a:endParaRPr lang="en-GB" sz="1600" dirty="0">
              <a:latin typeface="Calibri"/>
              <a:ea typeface="SimSun"/>
              <a:cs typeface="Times New Roman"/>
            </a:endParaRPr>
          </a:p>
        </p:txBody>
      </p:sp>
      <p:pic>
        <p:nvPicPr>
          <p:cNvPr id="6" name="Grafik 5">
            <a:extLst>
              <a:ext uri="{FF2B5EF4-FFF2-40B4-BE49-F238E27FC236}">
                <a16:creationId xmlns:a16="http://schemas.microsoft.com/office/drawing/2014/main" id="{862C3000-8112-741B-65C8-9C1358D05B71}"/>
              </a:ext>
            </a:extLst>
          </p:cNvPr>
          <p:cNvPicPr>
            <a:picLocks noChangeAspect="1"/>
          </p:cNvPicPr>
          <p:nvPr/>
        </p:nvPicPr>
        <p:blipFill>
          <a:blip r:embed="rId3"/>
          <a:stretch>
            <a:fillRect/>
          </a:stretch>
        </p:blipFill>
        <p:spPr>
          <a:xfrm>
            <a:off x="615576" y="1561590"/>
            <a:ext cx="8097380" cy="1009791"/>
          </a:xfrm>
          <a:prstGeom prst="rect">
            <a:avLst/>
          </a:prstGeom>
        </p:spPr>
      </p:pic>
      <p:pic>
        <p:nvPicPr>
          <p:cNvPr id="8" name="Grafik 7">
            <a:extLst>
              <a:ext uri="{FF2B5EF4-FFF2-40B4-BE49-F238E27FC236}">
                <a16:creationId xmlns:a16="http://schemas.microsoft.com/office/drawing/2014/main" id="{DD6DDF68-F809-3DBF-7FEC-8936CE5F28CF}"/>
              </a:ext>
            </a:extLst>
          </p:cNvPr>
          <p:cNvPicPr>
            <a:picLocks noChangeAspect="1"/>
          </p:cNvPicPr>
          <p:nvPr/>
        </p:nvPicPr>
        <p:blipFill>
          <a:blip r:embed="rId4"/>
          <a:stretch>
            <a:fillRect/>
          </a:stretch>
        </p:blipFill>
        <p:spPr>
          <a:xfrm>
            <a:off x="5836181" y="3644265"/>
            <a:ext cx="5696745" cy="2553056"/>
          </a:xfrm>
          <a:prstGeom prst="rect">
            <a:avLst/>
          </a:prstGeom>
        </p:spPr>
      </p:pic>
      <p:sp>
        <p:nvSpPr>
          <p:cNvPr id="9" name="Textfeld 8">
            <a:extLst>
              <a:ext uri="{FF2B5EF4-FFF2-40B4-BE49-F238E27FC236}">
                <a16:creationId xmlns:a16="http://schemas.microsoft.com/office/drawing/2014/main" id="{6355B961-EFAE-7395-7348-7DF31EB5FE07}"/>
              </a:ext>
            </a:extLst>
          </p:cNvPr>
          <p:cNvSpPr txBox="1"/>
          <p:nvPr/>
        </p:nvSpPr>
        <p:spPr>
          <a:xfrm>
            <a:off x="604637" y="2783205"/>
            <a:ext cx="4161790" cy="923330"/>
          </a:xfrm>
          <a:prstGeom prst="rect">
            <a:avLst/>
          </a:prstGeom>
          <a:noFill/>
        </p:spPr>
        <p:txBody>
          <a:bodyPr wrap="square" rtlCol="0">
            <a:spAutoFit/>
          </a:bodyPr>
          <a:lstStyle/>
          <a:p>
            <a:r>
              <a:rPr lang="de-DE" dirty="0">
                <a:latin typeface="Avignon Pro"/>
              </a:rPr>
              <a:t>Auswahloptionen werden nur angezeigt, wenn der richtige State, also der richtige „</a:t>
            </a:r>
            <a:r>
              <a:rPr lang="de-DE" dirty="0" err="1">
                <a:latin typeface="Avignon Pro"/>
              </a:rPr>
              <a:t>flavour</a:t>
            </a:r>
            <a:r>
              <a:rPr lang="de-DE" dirty="0">
                <a:latin typeface="Avignon Pro"/>
              </a:rPr>
              <a:t> </a:t>
            </a:r>
            <a:r>
              <a:rPr lang="de-DE" dirty="0" err="1">
                <a:latin typeface="Avignon Pro"/>
              </a:rPr>
              <a:t>choice</a:t>
            </a:r>
            <a:r>
              <a:rPr lang="de-DE" dirty="0">
                <a:latin typeface="Avignon Pro"/>
              </a:rPr>
              <a:t>“ vorhanden ist</a:t>
            </a:r>
            <a:endParaRPr lang="en-DE" dirty="0">
              <a:latin typeface="Avignon Pro"/>
            </a:endParaRPr>
          </a:p>
        </p:txBody>
      </p:sp>
      <p:sp>
        <p:nvSpPr>
          <p:cNvPr id="11" name="Inhaltsplatzhalter 10">
            <a:extLst>
              <a:ext uri="{FF2B5EF4-FFF2-40B4-BE49-F238E27FC236}">
                <a16:creationId xmlns:a16="http://schemas.microsoft.com/office/drawing/2014/main" id="{B71E71A0-6D07-23A0-718C-3BA7A380FE04}"/>
              </a:ext>
            </a:extLst>
          </p:cNvPr>
          <p:cNvSpPr>
            <a:spLocks noGrp="1"/>
          </p:cNvSpPr>
          <p:nvPr>
            <p:ph idx="1"/>
          </p:nvPr>
        </p:nvSpPr>
        <p:spPr/>
        <p:txBody>
          <a:bodyPr/>
          <a:lstStyle/>
          <a:p>
            <a:endParaRPr lang="en-DE"/>
          </a:p>
        </p:txBody>
      </p:sp>
      <p:sp>
        <p:nvSpPr>
          <p:cNvPr id="12" name="Textfeld 11">
            <a:extLst>
              <a:ext uri="{FF2B5EF4-FFF2-40B4-BE49-F238E27FC236}">
                <a16:creationId xmlns:a16="http://schemas.microsoft.com/office/drawing/2014/main" id="{75B483B6-DDD3-926D-1B6E-6A5B48A5C31A}"/>
              </a:ext>
            </a:extLst>
          </p:cNvPr>
          <p:cNvSpPr txBox="1"/>
          <p:nvPr/>
        </p:nvSpPr>
        <p:spPr>
          <a:xfrm>
            <a:off x="2544123" y="4649152"/>
            <a:ext cx="2847927" cy="1477328"/>
          </a:xfrm>
          <a:prstGeom prst="rect">
            <a:avLst/>
          </a:prstGeom>
          <a:noFill/>
        </p:spPr>
        <p:txBody>
          <a:bodyPr wrap="square" rtlCol="0">
            <a:spAutoFit/>
          </a:bodyPr>
          <a:lstStyle/>
          <a:p>
            <a:r>
              <a:rPr lang="de-DE" dirty="0"/>
              <a:t>Wird eine Option ausgewählt, wird der Schritt aufgerufen, der in der Option als nächster Schritt festgelegt worden ist.</a:t>
            </a:r>
            <a:endParaRPr lang="en-DE" dirty="0"/>
          </a:p>
        </p:txBody>
      </p:sp>
    </p:spTree>
    <p:extLst>
      <p:ext uri="{BB962C8B-B14F-4D97-AF65-F5344CB8AC3E}">
        <p14:creationId xmlns:p14="http://schemas.microsoft.com/office/powerpoint/2010/main" val="4216005027"/>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smNativeData" xmlns:pr="smNativeData" xmlns:p15="http://schemas.microsoft.com/office/powerpoint/2012/main" val="Ai5OZQAAAAAUBQAAAAAAAAoAAAACAAAAAAAAAAAAAAAAAAAAAQAAAAAAAAAAAAAAAAAAAAAAAAAAAAAA"/>
          </p:ext>
        </p:extLst>
      </p:transition>
    </mc:Choice>
    <mc:Fallback xmlns="">
      <p:transition spd="slow">
        <p:wipe dir="r"/>
        <p:extLst>
          <p:ext uri="smNativeData">
            <pr:smNativeData xmlns:p15="http://schemas.microsoft.com/office/powerpoint/2012/main" xmlns:pr="smNativeData" xmlns="smNativeData" xmlns:p14="http://schemas.microsoft.com/office/powerpoint/2010/main" val="Ai5OZQAAAAAUBQAAAAAAAAoAAAACAAAAAAAAAAAAAAAAAAAAAQAAAAAAAAAAAAAAAAAAAAAAAAAAAAAA"/>
          </p:ext>
        </p:extLs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pPr>
              <a:defRPr b="1" cap="none">
                <a:latin typeface="Avignon Pro" charset="0"/>
                <a:ea typeface="Avignon Pro" charset="0"/>
                <a:cs typeface="Avignon Pro" charset="0"/>
              </a:defRPr>
            </a:pPr>
            <a:r>
              <a:rPr dirty="0" err="1"/>
              <a:t>Inhalt</a:t>
            </a:r>
          </a:p>
        </p:txBody>
      </p:sp>
      <p:sp>
        <p:nvSpPr>
          <p:cNvPr id="3"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NgJAABARwAAsCUAABAAAAAmAAAACAAAAAAAAAAAAAAA"/>
              </a:ext>
            </a:extLst>
          </p:cNvSpPr>
          <p:nvPr>
            <p:ph type="body" idx="1"/>
          </p:nvPr>
        </p:nvSpPr>
        <p:spPr>
          <a:xfrm>
            <a:off x="609600" y="1422748"/>
            <a:ext cx="10972800" cy="4842510"/>
          </a:xfrm>
        </p:spPr>
        <p:txBody>
          <a:bodyPr/>
          <a:lstStyle/>
          <a:p>
            <a:pPr>
              <a:defRPr cap="none">
                <a:latin typeface="Avignon Pro" charset="0"/>
                <a:ea typeface="Avignon Pro" charset="0"/>
                <a:cs typeface="Avignon Pro" charset="0"/>
              </a:defRPr>
            </a:pPr>
            <a:r>
              <a:rPr lang="de-DE" dirty="0">
                <a:latin typeface="Avignon Pro"/>
              </a:rPr>
              <a:t>Überarbeitetes Domänenmodell &amp; Anforderungen</a:t>
            </a:r>
          </a:p>
          <a:p>
            <a:pPr>
              <a:defRPr cap="none">
                <a:latin typeface="Avignon Pro" charset="0"/>
                <a:ea typeface="Avignon Pro" charset="0"/>
                <a:cs typeface="Avignon Pro" charset="0"/>
              </a:defRPr>
            </a:pPr>
            <a:r>
              <a:rPr lang="de-DE" dirty="0">
                <a:latin typeface="Avignon Pro"/>
              </a:rPr>
              <a:t>Personas</a:t>
            </a:r>
            <a:endParaRPr lang="de-DE" dirty="0"/>
          </a:p>
          <a:p>
            <a:pPr>
              <a:defRPr cap="none">
                <a:latin typeface="Avignon Pro" charset="0"/>
                <a:ea typeface="Avignon Pro" charset="0"/>
                <a:cs typeface="Avignon Pro" charset="0"/>
              </a:defRPr>
            </a:pPr>
            <a:r>
              <a:rPr lang="de-DE" dirty="0" err="1">
                <a:latin typeface="Avignon Pro"/>
              </a:rPr>
              <a:t>Social</a:t>
            </a:r>
            <a:r>
              <a:rPr lang="de-DE" dirty="0">
                <a:latin typeface="Avignon Pro"/>
              </a:rPr>
              <a:t> Computing Aspekte</a:t>
            </a:r>
            <a:endParaRPr lang="de-DE" dirty="0"/>
          </a:p>
          <a:p>
            <a:pPr>
              <a:defRPr cap="none">
                <a:latin typeface="Avignon Pro" charset="0"/>
                <a:ea typeface="Avignon Pro" charset="0"/>
                <a:cs typeface="Avignon Pro" charset="0"/>
              </a:defRPr>
            </a:pPr>
            <a:r>
              <a:rPr lang="de-DE" dirty="0">
                <a:latin typeface="Avignon Pro"/>
              </a:rPr>
              <a:t>Proof </a:t>
            </a:r>
            <a:r>
              <a:rPr lang="de-DE" dirty="0" err="1">
                <a:latin typeface="Avignon Pro"/>
              </a:rPr>
              <a:t>of</a:t>
            </a:r>
            <a:r>
              <a:rPr lang="de-DE" dirty="0">
                <a:latin typeface="Avignon Pro"/>
              </a:rPr>
              <a:t> Concept: Speichern und Laden</a:t>
            </a:r>
            <a:endParaRPr lang="en-US" dirty="0" err="1"/>
          </a:p>
          <a:p>
            <a:pPr>
              <a:defRPr cap="none">
                <a:latin typeface="Avignon Pro" charset="0"/>
                <a:ea typeface="Avignon Pro" charset="0"/>
                <a:cs typeface="Avignon Pro" charset="0"/>
              </a:defRPr>
            </a:pPr>
            <a:r>
              <a:rPr lang="de-DE" dirty="0">
                <a:latin typeface="Avignon Pro"/>
              </a:rPr>
              <a:t>Datenstrukturen</a:t>
            </a:r>
          </a:p>
          <a:p>
            <a:pPr>
              <a:defRPr cap="none">
                <a:latin typeface="Avignon Pro" charset="0"/>
                <a:ea typeface="Avignon Pro" charset="0"/>
                <a:cs typeface="Avignon Pro" charset="0"/>
              </a:defRPr>
            </a:pPr>
            <a:r>
              <a:rPr lang="de-DE" dirty="0">
                <a:latin typeface="Avignon Pro"/>
              </a:rPr>
              <a:t>Proof </a:t>
            </a:r>
            <a:r>
              <a:rPr lang="de-DE" dirty="0" err="1">
                <a:latin typeface="Avignon Pro"/>
              </a:rPr>
              <a:t>of</a:t>
            </a:r>
            <a:r>
              <a:rPr lang="de-DE" dirty="0">
                <a:latin typeface="Avignon Pro"/>
              </a:rPr>
              <a:t> Concept: Text Adventure</a:t>
            </a:r>
          </a:p>
          <a:p>
            <a:pPr>
              <a:defRPr cap="none">
                <a:latin typeface="Avignon Pro" charset="0"/>
                <a:ea typeface="Avignon Pro" charset="0"/>
                <a:cs typeface="Avignon Pro" charset="0"/>
              </a:defRPr>
            </a:pPr>
            <a:r>
              <a:rPr lang="de-DE" dirty="0">
                <a:latin typeface="Avignon Pro"/>
              </a:rPr>
              <a:t>Anwendungslogik</a:t>
            </a:r>
          </a:p>
          <a:p>
            <a:pPr>
              <a:defRPr cap="none">
                <a:latin typeface="Avignon Pro" charset="0"/>
                <a:ea typeface="Avignon Pro" charset="0"/>
                <a:cs typeface="Avignon Pro" charset="0"/>
              </a:defRPr>
            </a:pPr>
            <a:r>
              <a:rPr lang="de-DE" dirty="0">
                <a:latin typeface="Avignon Pro"/>
              </a:rPr>
              <a:t>Narrative Prototype</a:t>
            </a:r>
          </a:p>
          <a:p>
            <a:pPr>
              <a:defRPr cap="none">
                <a:latin typeface="Avignon Pro" charset="0"/>
                <a:ea typeface="Avignon Pro" charset="0"/>
                <a:cs typeface="Avignon Pro" charset="0"/>
              </a:defRPr>
            </a:pPr>
            <a:r>
              <a:rPr lang="de-DE" dirty="0">
                <a:latin typeface="Avignon Pro"/>
              </a:rPr>
              <a:t>Wireframes</a:t>
            </a:r>
          </a:p>
          <a:p>
            <a:pPr>
              <a:defRPr cap="none">
                <a:latin typeface="Avignon Pro" charset="0"/>
                <a:ea typeface="Avignon Pro" charset="0"/>
                <a:cs typeface="Avignon Pro" charset="0"/>
              </a:defRPr>
            </a:pPr>
            <a:r>
              <a:rPr lang="de-DE" dirty="0">
                <a:latin typeface="Avignon Pro"/>
              </a:rPr>
              <a:t>Projektplan Audit 4</a:t>
            </a:r>
            <a:endParaRPr dirty="0"/>
          </a:p>
        </p:txBody>
      </p:sp>
      <p:sp>
        <p:nvSpPr>
          <p:cNvPr id="4" name="Slide Number Placeholder 3">
            <a:extLst>
              <a:ext uri="{FF2B5EF4-FFF2-40B4-BE49-F238E27FC236}">
                <a16:creationId xmlns:a16="http://schemas.microsoft.com/office/drawing/2014/main" id="{EBCE5070-4D32-FCAD-17FB-7DDAA83E5C2C}"/>
              </a:ext>
            </a:extLst>
          </p:cNvPr>
          <p:cNvSpPr>
            <a:spLocks noGrp="1"/>
          </p:cNvSpPr>
          <p:nvPr>
            <p:ph type="sldNum" sz="quarter" idx="12"/>
          </p:nvPr>
        </p:nvSpPr>
        <p:spPr/>
        <p:txBody>
          <a:bodyPr/>
          <a:lstStyle/>
          <a:p>
            <a:fld id="{54E86775-3BB9-BD91-F750-CDC4291E0198}" type="slidenum">
              <a:rPr lang="en-GB" sz="1600" dirty="0">
                <a:latin typeface="Calibri"/>
                <a:ea typeface="SimSun"/>
                <a:cs typeface="Times New Roman"/>
              </a:rPr>
              <a:t>2</a:t>
            </a:fld>
            <a:endParaRPr lang="en-GB" sz="1600" dirty="0">
              <a:latin typeface="Calibri"/>
              <a:ea typeface="SimSun"/>
              <a:cs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600" y="273050"/>
            <a:ext cx="10972800" cy="1162050"/>
          </a:xfrm>
        </p:spPr>
        <p:txBody>
          <a:bodyPr/>
          <a:lstStyle/>
          <a:p>
            <a:pPr algn="ctr">
              <a:defRPr sz="4800" cap="none">
                <a:latin typeface="Avignon Pro" charset="0"/>
                <a:ea typeface="Avignon Pro" charset="0"/>
                <a:cs typeface="Avignon Pro" charset="0"/>
              </a:defRPr>
            </a:pPr>
            <a:r>
              <a:rPr lang="en-GB" sz="4400" dirty="0">
                <a:latin typeface="Avignon Pro"/>
              </a:rPr>
              <a:t>Proof of Concept: Text Adventure</a:t>
            </a:r>
            <a:endParaRPr sz="4400" dirty="0"/>
          </a:p>
        </p:txBody>
      </p:sp>
      <p:sp>
        <p:nvSpPr>
          <p:cNvPr id="3" name="SlideText1"/>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wgAAEUJAACnQgAAsCUAABAAAAAmAAAACAAAAAGAAAAAAAAA"/>
              </a:ext>
            </a:extLst>
          </p:cNvSpPr>
          <p:nvPr>
            <p:ph type="body" idx="1"/>
          </p:nvPr>
        </p:nvSpPr>
        <p:spPr>
          <a:xfrm>
            <a:off x="1335433" y="1922145"/>
            <a:ext cx="9471660" cy="3917315"/>
          </a:xfrm>
        </p:spPr>
        <p:txBody>
          <a:bodyPr/>
          <a:lstStyle>
            <a:lvl1pPr>
              <a:defRPr sz="3200" cap="none"/>
            </a:lvl1pPr>
            <a:lvl2pPr>
              <a:defRPr sz="2800" cap="none"/>
            </a:lvl2pPr>
            <a:lvl3pPr>
              <a:defRPr sz="2400" cap="none"/>
            </a:lvl3pPr>
            <a:lvl4pPr>
              <a:defRPr sz="2000" cap="none"/>
            </a:lvl4pPr>
            <a:lvl5pPr>
              <a:defRPr sz="2000" cap="none"/>
            </a:lvl5pPr>
            <a:lvl6pPr>
              <a:defRPr sz="2000" cap="none"/>
            </a:lvl6pPr>
            <a:lvl7pPr>
              <a:defRPr sz="2000" cap="none"/>
            </a:lvl7pPr>
            <a:lvl8pPr>
              <a:defRPr sz="2000" cap="none"/>
            </a:lvl8pPr>
            <a:lvl9pPr>
              <a:defRPr sz="2000" cap="none"/>
            </a:lvl9pPr>
          </a:lstStyle>
          <a:p>
            <a:pPr marL="0" indent="0" algn="ctr">
              <a:buNone/>
              <a:defRPr i="1" cap="none">
                <a:latin typeface="Avignon Pro" charset="0"/>
                <a:ea typeface="Avignon Pro" charset="0"/>
                <a:cs typeface="Avignon Pro" charset="0"/>
              </a:defRPr>
            </a:pPr>
            <a:endParaRPr lang="de-DE" dirty="0">
              <a:latin typeface="-apple-system"/>
            </a:endParaRPr>
          </a:p>
          <a:p>
            <a:pPr marL="0" indent="0" algn="ctr">
              <a:buNone/>
              <a:defRPr i="1" cap="none">
                <a:latin typeface="Avignon Pro" charset="0"/>
                <a:ea typeface="Avignon Pro" charset="0"/>
                <a:cs typeface="Avignon Pro" charset="0"/>
              </a:defRPr>
            </a:pPr>
            <a:endParaRPr lang="de-DE" i="1" dirty="0">
              <a:latin typeface="-apple-system"/>
            </a:endParaRPr>
          </a:p>
        </p:txBody>
      </p:sp>
      <p:sp>
        <p:nvSpPr>
          <p:cNvPr id="4" name="Slide Number Placeholder 3">
            <a:extLst>
              <a:ext uri="{FF2B5EF4-FFF2-40B4-BE49-F238E27FC236}">
                <a16:creationId xmlns:a16="http://schemas.microsoft.com/office/drawing/2014/main" id="{EF68D40C-854C-D827-1646-7DE465BC1A55}"/>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20</a:t>
            </a:fld>
            <a:endParaRPr lang="en-GB" sz="1600" dirty="0">
              <a:latin typeface="Calibri"/>
              <a:ea typeface="SimSun"/>
              <a:cs typeface="Times New Roman"/>
            </a:endParaRPr>
          </a:p>
        </p:txBody>
      </p:sp>
      <p:pic>
        <p:nvPicPr>
          <p:cNvPr id="7" name="Grafik 6">
            <a:extLst>
              <a:ext uri="{FF2B5EF4-FFF2-40B4-BE49-F238E27FC236}">
                <a16:creationId xmlns:a16="http://schemas.microsoft.com/office/drawing/2014/main" id="{D871E56A-5740-FB50-AB37-9A2E0ADC7727}"/>
              </a:ext>
            </a:extLst>
          </p:cNvPr>
          <p:cNvPicPr>
            <a:picLocks noChangeAspect="1"/>
          </p:cNvPicPr>
          <p:nvPr/>
        </p:nvPicPr>
        <p:blipFill>
          <a:blip r:embed="rId3"/>
          <a:stretch>
            <a:fillRect/>
          </a:stretch>
        </p:blipFill>
        <p:spPr>
          <a:xfrm>
            <a:off x="140863" y="1564988"/>
            <a:ext cx="5691392" cy="4475344"/>
          </a:xfrm>
          <a:prstGeom prst="rect">
            <a:avLst/>
          </a:prstGeom>
        </p:spPr>
      </p:pic>
      <p:pic>
        <p:nvPicPr>
          <p:cNvPr id="10" name="Grafik 9">
            <a:extLst>
              <a:ext uri="{FF2B5EF4-FFF2-40B4-BE49-F238E27FC236}">
                <a16:creationId xmlns:a16="http://schemas.microsoft.com/office/drawing/2014/main" id="{10B6A018-510B-3945-5B01-7B8DD2782D97}"/>
              </a:ext>
            </a:extLst>
          </p:cNvPr>
          <p:cNvPicPr>
            <a:picLocks noChangeAspect="1"/>
          </p:cNvPicPr>
          <p:nvPr/>
        </p:nvPicPr>
        <p:blipFill>
          <a:blip r:embed="rId4"/>
          <a:stretch>
            <a:fillRect/>
          </a:stretch>
        </p:blipFill>
        <p:spPr>
          <a:xfrm>
            <a:off x="6058971" y="1564988"/>
            <a:ext cx="5992167" cy="4130963"/>
          </a:xfrm>
          <a:prstGeom prst="rect">
            <a:avLst/>
          </a:prstGeom>
        </p:spPr>
      </p:pic>
      <p:sp>
        <p:nvSpPr>
          <p:cNvPr id="11" name="Textfeld 10">
            <a:extLst>
              <a:ext uri="{FF2B5EF4-FFF2-40B4-BE49-F238E27FC236}">
                <a16:creationId xmlns:a16="http://schemas.microsoft.com/office/drawing/2014/main" id="{10B30FB1-5E54-5892-0827-FED42B2D3CC4}"/>
              </a:ext>
            </a:extLst>
          </p:cNvPr>
          <p:cNvSpPr txBox="1"/>
          <p:nvPr/>
        </p:nvSpPr>
        <p:spPr>
          <a:xfrm>
            <a:off x="140863" y="6040332"/>
            <a:ext cx="5691392" cy="646331"/>
          </a:xfrm>
          <a:prstGeom prst="rect">
            <a:avLst/>
          </a:prstGeom>
          <a:noFill/>
        </p:spPr>
        <p:txBody>
          <a:bodyPr wrap="square" rtlCol="0">
            <a:spAutoFit/>
          </a:bodyPr>
          <a:lstStyle/>
          <a:p>
            <a:r>
              <a:rPr lang="de-DE" dirty="0">
                <a:latin typeface="Avignon Pro"/>
              </a:rPr>
              <a:t>Speicherung von States, also „</a:t>
            </a:r>
            <a:r>
              <a:rPr lang="de-DE" dirty="0" err="1">
                <a:latin typeface="Avignon Pro"/>
              </a:rPr>
              <a:t>flavour</a:t>
            </a:r>
            <a:r>
              <a:rPr lang="de-DE" dirty="0">
                <a:latin typeface="Avignon Pro"/>
              </a:rPr>
              <a:t> </a:t>
            </a:r>
            <a:r>
              <a:rPr lang="de-DE" dirty="0" err="1">
                <a:latin typeface="Avignon Pro"/>
              </a:rPr>
              <a:t>choices</a:t>
            </a:r>
            <a:r>
              <a:rPr lang="de-DE" dirty="0">
                <a:latin typeface="Avignon Pro"/>
              </a:rPr>
              <a:t>“ abhängig von persönlicher Auswahl.</a:t>
            </a:r>
            <a:endParaRPr lang="en-DE" dirty="0">
              <a:latin typeface="Avignon Pro"/>
            </a:endParaRPr>
          </a:p>
        </p:txBody>
      </p:sp>
      <p:sp>
        <p:nvSpPr>
          <p:cNvPr id="12" name="Textfeld 11">
            <a:extLst>
              <a:ext uri="{FF2B5EF4-FFF2-40B4-BE49-F238E27FC236}">
                <a16:creationId xmlns:a16="http://schemas.microsoft.com/office/drawing/2014/main" id="{F8ECA4F3-F453-DBC5-1B59-F366F031C576}"/>
              </a:ext>
            </a:extLst>
          </p:cNvPr>
          <p:cNvSpPr txBox="1"/>
          <p:nvPr/>
        </p:nvSpPr>
        <p:spPr>
          <a:xfrm>
            <a:off x="6096000" y="5839460"/>
            <a:ext cx="5022850" cy="646331"/>
          </a:xfrm>
          <a:prstGeom prst="rect">
            <a:avLst/>
          </a:prstGeom>
          <a:noFill/>
        </p:spPr>
        <p:txBody>
          <a:bodyPr wrap="square" rtlCol="0">
            <a:spAutoFit/>
          </a:bodyPr>
          <a:lstStyle/>
          <a:p>
            <a:r>
              <a:rPr lang="de-DE" dirty="0"/>
              <a:t>Abhängig von diesen States werden im nächsten Schritt nur bestimmte Auswahloptionen angezeigt.</a:t>
            </a:r>
            <a:endParaRPr lang="en-DE" dirty="0"/>
          </a:p>
        </p:txBody>
      </p:sp>
    </p:spTree>
    <p:extLst>
      <p:ext uri="{BB962C8B-B14F-4D97-AF65-F5344CB8AC3E}">
        <p14:creationId xmlns:p14="http://schemas.microsoft.com/office/powerpoint/2010/main" val="2849391709"/>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0AFB9-8F7A-6C03-9AE4-E400857F0ACA}"/>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8A28C633-DDAF-CB4F-576D-CA76DEF6803F}"/>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600" y="273050"/>
            <a:ext cx="10972800" cy="1162050"/>
          </a:xfrm>
        </p:spPr>
        <p:txBody>
          <a:bodyPr/>
          <a:lstStyle/>
          <a:p>
            <a:pPr algn="ctr">
              <a:defRPr sz="4800" cap="none">
                <a:latin typeface="Avignon Pro" charset="0"/>
                <a:ea typeface="Avignon Pro" charset="0"/>
                <a:cs typeface="Avignon Pro" charset="0"/>
              </a:defRPr>
            </a:pPr>
            <a:r>
              <a:rPr lang="en-GB" sz="4400" dirty="0" err="1">
                <a:latin typeface="Avignon Pro"/>
              </a:rPr>
              <a:t>Anwendungslogik</a:t>
            </a:r>
            <a:r>
              <a:rPr lang="en-GB" sz="4400" dirty="0">
                <a:latin typeface="Avignon Pro"/>
              </a:rPr>
              <a:t> – Fortschritt </a:t>
            </a:r>
            <a:r>
              <a:rPr lang="en-GB" sz="4400" dirty="0" err="1">
                <a:latin typeface="Avignon Pro"/>
              </a:rPr>
              <a:t>anzeigen</a:t>
            </a:r>
            <a:endParaRPr lang="en-GB" sz="4400" dirty="0" err="1"/>
          </a:p>
        </p:txBody>
      </p:sp>
      <p:sp>
        <p:nvSpPr>
          <p:cNvPr id="4" name="Slide Number Placeholder 3">
            <a:extLst>
              <a:ext uri="{FF2B5EF4-FFF2-40B4-BE49-F238E27FC236}">
                <a16:creationId xmlns:a16="http://schemas.microsoft.com/office/drawing/2014/main" id="{1B6FF73C-2962-FA52-C8A6-06E5B6152D0E}"/>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21</a:t>
            </a:fld>
            <a:endParaRPr lang="en-GB" sz="1600" dirty="0">
              <a:latin typeface="Calibri"/>
              <a:ea typeface="SimSun"/>
              <a:cs typeface="Times New Roman"/>
            </a:endParaRPr>
          </a:p>
        </p:txBody>
      </p:sp>
      <p:sp>
        <p:nvSpPr>
          <p:cNvPr id="6" name="Content Placeholder 5">
            <a:extLst>
              <a:ext uri="{FF2B5EF4-FFF2-40B4-BE49-F238E27FC236}">
                <a16:creationId xmlns:a16="http://schemas.microsoft.com/office/drawing/2014/main" id="{CBBC5E60-023B-CC94-7198-B620A210452A}"/>
              </a:ext>
            </a:extLst>
          </p:cNvPr>
          <p:cNvSpPr>
            <a:spLocks noGrp="1"/>
          </p:cNvSpPr>
          <p:nvPr>
            <p:ph idx="1"/>
          </p:nvPr>
        </p:nvSpPr>
        <p:spPr>
          <a:xfrm>
            <a:off x="688760" y="1542997"/>
            <a:ext cx="10824747" cy="4997485"/>
          </a:xfrm>
        </p:spPr>
        <p:txBody>
          <a:bodyPr/>
          <a:lstStyle/>
          <a:p>
            <a:r>
              <a:rPr lang="en-GB" dirty="0">
                <a:latin typeface="Avignon Pro"/>
                <a:ea typeface="SimSun"/>
                <a:cs typeface="Times New Roman"/>
              </a:rPr>
              <a:t>Simple Flowchart-</a:t>
            </a:r>
            <a:r>
              <a:rPr lang="en-GB" dirty="0" err="1">
                <a:latin typeface="Avignon Pro"/>
                <a:ea typeface="SimSun"/>
                <a:cs typeface="Times New Roman"/>
              </a:rPr>
              <a:t>Erstellung</a:t>
            </a:r>
            <a:r>
              <a:rPr lang="en-GB" dirty="0">
                <a:latin typeface="Avignon Pro"/>
                <a:ea typeface="SimSun"/>
                <a:cs typeface="Times New Roman"/>
              </a:rPr>
              <a:t> </a:t>
            </a:r>
            <a:r>
              <a:rPr lang="en-GB" dirty="0" err="1">
                <a:latin typeface="Avignon Pro"/>
                <a:ea typeface="SimSun"/>
                <a:cs typeface="Times New Roman"/>
              </a:rPr>
              <a:t>mittels</a:t>
            </a:r>
            <a:r>
              <a:rPr lang="en-GB" dirty="0">
                <a:latin typeface="Avignon Pro"/>
                <a:ea typeface="SimSun"/>
                <a:cs typeface="Times New Roman"/>
              </a:rPr>
              <a:t> mermaid.js</a:t>
            </a:r>
            <a:endParaRPr lang="en-US" dirty="0">
              <a:latin typeface="Avignon Pro"/>
            </a:endParaRPr>
          </a:p>
        </p:txBody>
      </p:sp>
      <p:pic>
        <p:nvPicPr>
          <p:cNvPr id="7" name="Picture 6">
            <a:extLst>
              <a:ext uri="{FF2B5EF4-FFF2-40B4-BE49-F238E27FC236}">
                <a16:creationId xmlns:a16="http://schemas.microsoft.com/office/drawing/2014/main" id="{1C96739C-9C3B-AFB2-1197-16006A3DE1D4}"/>
              </a:ext>
            </a:extLst>
          </p:cNvPr>
          <p:cNvPicPr>
            <a:picLocks noChangeAspect="1"/>
          </p:cNvPicPr>
          <p:nvPr/>
        </p:nvPicPr>
        <p:blipFill>
          <a:blip r:embed="rId3"/>
          <a:stretch>
            <a:fillRect/>
          </a:stretch>
        </p:blipFill>
        <p:spPr>
          <a:xfrm>
            <a:off x="611232" y="2199167"/>
            <a:ext cx="8067675" cy="4067175"/>
          </a:xfrm>
          <a:prstGeom prst="rect">
            <a:avLst/>
          </a:prstGeom>
        </p:spPr>
      </p:pic>
      <p:sp>
        <p:nvSpPr>
          <p:cNvPr id="9" name="TextBox 8">
            <a:extLst>
              <a:ext uri="{FF2B5EF4-FFF2-40B4-BE49-F238E27FC236}">
                <a16:creationId xmlns:a16="http://schemas.microsoft.com/office/drawing/2014/main" id="{3D5ABA84-BBBD-453E-3B2B-5781A3461952}"/>
              </a:ext>
            </a:extLst>
          </p:cNvPr>
          <p:cNvSpPr txBox="1"/>
          <p:nvPr/>
        </p:nvSpPr>
        <p:spPr>
          <a:xfrm>
            <a:off x="10466294" y="161364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10" name="TextBox 9">
            <a:extLst>
              <a:ext uri="{FF2B5EF4-FFF2-40B4-BE49-F238E27FC236}">
                <a16:creationId xmlns:a16="http://schemas.microsoft.com/office/drawing/2014/main" id="{1CC0663A-BE76-84BF-8FC8-C752A0C84078}"/>
              </a:ext>
            </a:extLst>
          </p:cNvPr>
          <p:cNvSpPr txBox="1"/>
          <p:nvPr/>
        </p:nvSpPr>
        <p:spPr>
          <a:xfrm rot="-300000">
            <a:off x="8449235" y="2550913"/>
            <a:ext cx="282670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vignon Pro"/>
                <a:ea typeface="SimSun"/>
                <a:cs typeface="Times New Roman"/>
              </a:rPr>
              <a:t>In </a:t>
            </a:r>
            <a:r>
              <a:rPr lang="en-GB" dirty="0" err="1">
                <a:latin typeface="Avignon Pro"/>
                <a:ea typeface="SimSun"/>
                <a:cs typeface="Times New Roman"/>
              </a:rPr>
              <a:t>diesem</a:t>
            </a:r>
            <a:r>
              <a:rPr lang="en-GB" dirty="0">
                <a:latin typeface="Avignon Pro"/>
                <a:ea typeface="SimSun"/>
                <a:cs typeface="Times New Roman"/>
              </a:rPr>
              <a:t> Block </a:t>
            </a:r>
            <a:r>
              <a:rPr lang="en-GB" dirty="0" err="1">
                <a:latin typeface="Avignon Pro"/>
                <a:ea typeface="SimSun"/>
                <a:cs typeface="Times New Roman"/>
              </a:rPr>
              <a:t>kann</a:t>
            </a:r>
            <a:r>
              <a:rPr lang="en-GB" dirty="0">
                <a:latin typeface="Avignon Pro"/>
                <a:ea typeface="SimSun"/>
                <a:cs typeface="Times New Roman"/>
              </a:rPr>
              <a:t> man die </a:t>
            </a:r>
            <a:r>
              <a:rPr lang="en-GB" dirty="0" err="1">
                <a:latin typeface="Avignon Pro"/>
                <a:ea typeface="SimSun"/>
                <a:cs typeface="Times New Roman"/>
              </a:rPr>
              <a:t>Knotenpunkte</a:t>
            </a:r>
            <a:r>
              <a:rPr lang="en-GB" dirty="0">
                <a:latin typeface="Avignon Pro"/>
                <a:ea typeface="SimSun"/>
                <a:cs typeface="Times New Roman"/>
              </a:rPr>
              <a:t> </a:t>
            </a:r>
            <a:r>
              <a:rPr lang="en-GB" dirty="0" err="1">
                <a:latin typeface="Avignon Pro"/>
                <a:ea typeface="SimSun"/>
                <a:cs typeface="Times New Roman"/>
              </a:rPr>
              <a:t>einfach</a:t>
            </a:r>
            <a:r>
              <a:rPr lang="en-GB" dirty="0">
                <a:latin typeface="Avignon Pro"/>
                <a:ea typeface="SimSun"/>
                <a:cs typeface="Times New Roman"/>
              </a:rPr>
              <a:t> </a:t>
            </a:r>
            <a:r>
              <a:rPr lang="en-GB" dirty="0" err="1">
                <a:latin typeface="Avignon Pro"/>
                <a:ea typeface="SimSun"/>
                <a:cs typeface="Times New Roman"/>
              </a:rPr>
              <a:t>mit</a:t>
            </a:r>
            <a:r>
              <a:rPr lang="en-GB" dirty="0">
                <a:latin typeface="Avignon Pro"/>
                <a:ea typeface="SimSun"/>
                <a:cs typeface="Times New Roman"/>
              </a:rPr>
              <a:t> </a:t>
            </a:r>
            <a:r>
              <a:rPr lang="en-GB" dirty="0" err="1">
                <a:latin typeface="Avignon Pro"/>
                <a:ea typeface="SimSun"/>
                <a:cs typeface="Times New Roman"/>
              </a:rPr>
              <a:t>dem</a:t>
            </a:r>
            <a:r>
              <a:rPr lang="en-GB" dirty="0">
                <a:latin typeface="Avignon Pro"/>
                <a:ea typeface="SimSun"/>
                <a:cs typeface="Times New Roman"/>
              </a:rPr>
              <a:t> </a:t>
            </a:r>
            <a:r>
              <a:rPr lang="en-GB" dirty="0" err="1">
                <a:latin typeface="Avignon Pro"/>
                <a:ea typeface="SimSun"/>
                <a:cs typeface="Times New Roman"/>
              </a:rPr>
              <a:t>gespeicherten</a:t>
            </a:r>
            <a:r>
              <a:rPr lang="en-GB" dirty="0">
                <a:latin typeface="Avignon Pro"/>
                <a:ea typeface="SimSun"/>
                <a:cs typeface="Times New Roman"/>
              </a:rPr>
              <a:t> Fortschritt </a:t>
            </a:r>
            <a:r>
              <a:rPr lang="en-GB" dirty="0" err="1">
                <a:latin typeface="Avignon Pro"/>
                <a:ea typeface="SimSun"/>
                <a:cs typeface="Times New Roman"/>
              </a:rPr>
              <a:t>abgleichen</a:t>
            </a:r>
            <a:endParaRPr lang="en-GB" dirty="0" err="1">
              <a:latin typeface="Avignon Pro"/>
            </a:endParaRPr>
          </a:p>
        </p:txBody>
      </p:sp>
      <p:cxnSp>
        <p:nvCxnSpPr>
          <p:cNvPr id="11" name="Straight Arrow Connector 10">
            <a:extLst>
              <a:ext uri="{FF2B5EF4-FFF2-40B4-BE49-F238E27FC236}">
                <a16:creationId xmlns:a16="http://schemas.microsoft.com/office/drawing/2014/main" id="{EE89380F-59F5-9C21-1AC4-F421B6AD2CD7}"/>
              </a:ext>
            </a:extLst>
          </p:cNvPr>
          <p:cNvCxnSpPr/>
          <p:nvPr/>
        </p:nvCxnSpPr>
        <p:spPr>
          <a:xfrm flipH="1">
            <a:off x="7962195" y="3264727"/>
            <a:ext cx="412106" cy="2880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33522723"/>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smNativeData" xmlns:pr="smNativeData" xmlns:p15="http://schemas.microsoft.com/office/powerpoint/2012/main"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C57E3-9387-101B-9465-E070E828FF06}"/>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4F96ED6F-74AF-AF80-217B-BD84A90580B5}"/>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600" y="273050"/>
            <a:ext cx="10972800" cy="1162050"/>
          </a:xfrm>
        </p:spPr>
        <p:txBody>
          <a:bodyPr/>
          <a:lstStyle/>
          <a:p>
            <a:pPr algn="ctr">
              <a:defRPr sz="4800" cap="none">
                <a:latin typeface="Avignon Pro" charset="0"/>
                <a:ea typeface="Avignon Pro" charset="0"/>
                <a:cs typeface="Avignon Pro" charset="0"/>
              </a:defRPr>
            </a:pPr>
            <a:r>
              <a:rPr lang="en-GB" sz="4400" dirty="0" err="1">
                <a:latin typeface="Avignon Pro"/>
              </a:rPr>
              <a:t>Anwendungslogik</a:t>
            </a:r>
            <a:r>
              <a:rPr lang="en-GB" sz="4400" dirty="0">
                <a:latin typeface="Avignon Pro"/>
              </a:rPr>
              <a:t> – Fortschritt </a:t>
            </a:r>
            <a:r>
              <a:rPr lang="en-GB" sz="4400" dirty="0" err="1">
                <a:latin typeface="Avignon Pro"/>
              </a:rPr>
              <a:t>anzeigen</a:t>
            </a:r>
            <a:endParaRPr lang="en-GB" sz="4400" dirty="0" err="1"/>
          </a:p>
        </p:txBody>
      </p:sp>
      <p:sp>
        <p:nvSpPr>
          <p:cNvPr id="4" name="Slide Number Placeholder 3">
            <a:extLst>
              <a:ext uri="{FF2B5EF4-FFF2-40B4-BE49-F238E27FC236}">
                <a16:creationId xmlns:a16="http://schemas.microsoft.com/office/drawing/2014/main" id="{13884817-6F67-45F9-36F9-B4099DF53C1B}"/>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22</a:t>
            </a:fld>
            <a:endParaRPr lang="en-GB" sz="1600" dirty="0">
              <a:latin typeface="Calibri"/>
              <a:ea typeface="SimSun"/>
              <a:cs typeface="Times New Roman"/>
            </a:endParaRPr>
          </a:p>
        </p:txBody>
      </p:sp>
      <p:sp>
        <p:nvSpPr>
          <p:cNvPr id="9" name="TextBox 8">
            <a:extLst>
              <a:ext uri="{FF2B5EF4-FFF2-40B4-BE49-F238E27FC236}">
                <a16:creationId xmlns:a16="http://schemas.microsoft.com/office/drawing/2014/main" id="{4216DCC2-84EF-B040-482A-7FA860342CEB}"/>
              </a:ext>
            </a:extLst>
          </p:cNvPr>
          <p:cNvSpPr txBox="1"/>
          <p:nvPr/>
        </p:nvSpPr>
        <p:spPr>
          <a:xfrm>
            <a:off x="10466294" y="161364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3" name="Picture 2" descr="A diagram of a program&#10;&#10;Description automatically generated">
            <a:extLst>
              <a:ext uri="{FF2B5EF4-FFF2-40B4-BE49-F238E27FC236}">
                <a16:creationId xmlns:a16="http://schemas.microsoft.com/office/drawing/2014/main" id="{9D161555-D429-C6C0-3A84-14823AFDB59C}"/>
              </a:ext>
            </a:extLst>
          </p:cNvPr>
          <p:cNvPicPr>
            <a:picLocks noChangeAspect="1"/>
          </p:cNvPicPr>
          <p:nvPr/>
        </p:nvPicPr>
        <p:blipFill>
          <a:blip r:embed="rId3"/>
          <a:stretch>
            <a:fillRect/>
          </a:stretch>
        </p:blipFill>
        <p:spPr>
          <a:xfrm>
            <a:off x="888607" y="2404869"/>
            <a:ext cx="4572914" cy="4098229"/>
          </a:xfrm>
          <a:prstGeom prst="rect">
            <a:avLst/>
          </a:prstGeom>
        </p:spPr>
      </p:pic>
      <p:pic>
        <p:nvPicPr>
          <p:cNvPr id="5" name="Picture 4" descr="A diagram of a program&#10;&#10;Description automatically generated">
            <a:extLst>
              <a:ext uri="{FF2B5EF4-FFF2-40B4-BE49-F238E27FC236}">
                <a16:creationId xmlns:a16="http://schemas.microsoft.com/office/drawing/2014/main" id="{705683D3-97A7-829E-5157-5475F4035E83}"/>
              </a:ext>
            </a:extLst>
          </p:cNvPr>
          <p:cNvPicPr>
            <a:picLocks noChangeAspect="1"/>
          </p:cNvPicPr>
          <p:nvPr/>
        </p:nvPicPr>
        <p:blipFill>
          <a:blip r:embed="rId4"/>
          <a:stretch>
            <a:fillRect/>
          </a:stretch>
        </p:blipFill>
        <p:spPr>
          <a:xfrm>
            <a:off x="6098576" y="1513563"/>
            <a:ext cx="4326763" cy="4989535"/>
          </a:xfrm>
          <a:prstGeom prst="rect">
            <a:avLst/>
          </a:prstGeom>
        </p:spPr>
      </p:pic>
    </p:spTree>
    <p:extLst>
      <p:ext uri="{BB962C8B-B14F-4D97-AF65-F5344CB8AC3E}">
        <p14:creationId xmlns:p14="http://schemas.microsoft.com/office/powerpoint/2010/main" val="143979273"/>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9D12F-4108-905C-33DE-17A4CABEC605}"/>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C1E901A8-ADA9-F15B-3FC0-F8A61D8E6CDF}"/>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600" y="273050"/>
            <a:ext cx="10972800" cy="1162050"/>
          </a:xfrm>
        </p:spPr>
        <p:txBody>
          <a:bodyPr/>
          <a:lstStyle/>
          <a:p>
            <a:pPr algn="ctr">
              <a:defRPr sz="4800" cap="none">
                <a:latin typeface="Avignon Pro" charset="0"/>
                <a:ea typeface="Avignon Pro" charset="0"/>
                <a:cs typeface="Avignon Pro" charset="0"/>
              </a:defRPr>
            </a:pPr>
            <a:r>
              <a:rPr lang="en-GB" sz="4400" dirty="0">
                <a:latin typeface="Avignon Pro"/>
              </a:rPr>
              <a:t>Narrative Prototype</a:t>
            </a:r>
            <a:endParaRPr sz="4400" dirty="0"/>
          </a:p>
        </p:txBody>
      </p:sp>
      <p:sp>
        <p:nvSpPr>
          <p:cNvPr id="4" name="Slide Number Placeholder 3">
            <a:extLst>
              <a:ext uri="{FF2B5EF4-FFF2-40B4-BE49-F238E27FC236}">
                <a16:creationId xmlns:a16="http://schemas.microsoft.com/office/drawing/2014/main" id="{7301AD14-3A85-E713-33B1-F33B761ABE82}"/>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23</a:t>
            </a:fld>
            <a:endParaRPr lang="en-GB" sz="1600" dirty="0">
              <a:latin typeface="Calibri"/>
              <a:ea typeface="SimSun"/>
              <a:cs typeface="Times New Roman"/>
            </a:endParaRPr>
          </a:p>
        </p:txBody>
      </p:sp>
      <p:sp>
        <p:nvSpPr>
          <p:cNvPr id="6" name="Content Placeholder 5">
            <a:extLst>
              <a:ext uri="{FF2B5EF4-FFF2-40B4-BE49-F238E27FC236}">
                <a16:creationId xmlns:a16="http://schemas.microsoft.com/office/drawing/2014/main" id="{068E9561-FEAD-1813-071F-0C6CB0BD9EFC}"/>
              </a:ext>
            </a:extLst>
          </p:cNvPr>
          <p:cNvSpPr>
            <a:spLocks noGrp="1"/>
          </p:cNvSpPr>
          <p:nvPr>
            <p:ph idx="1"/>
          </p:nvPr>
        </p:nvSpPr>
        <p:spPr>
          <a:xfrm>
            <a:off x="770040" y="2127729"/>
            <a:ext cx="10381039" cy="3236752"/>
          </a:xfrm>
        </p:spPr>
        <p:txBody>
          <a:bodyPr/>
          <a:lstStyle/>
          <a:p>
            <a:pPr>
              <a:buFont typeface="Arial"/>
              <a:buChar char="•"/>
            </a:pPr>
            <a:r>
              <a:rPr lang="en-GB" i="1" dirty="0">
                <a:latin typeface="Avignon Pro"/>
                <a:ea typeface="SimSun"/>
                <a:cs typeface="Times New Roman"/>
              </a:rPr>
              <a:t>Narrative Prototype</a:t>
            </a:r>
            <a:r>
              <a:rPr lang="en-GB" dirty="0">
                <a:latin typeface="Avignon Pro"/>
                <a:ea typeface="SimSun"/>
                <a:cs typeface="Times New Roman"/>
              </a:rPr>
              <a:t>: </a:t>
            </a:r>
            <a:r>
              <a:rPr lang="en-GB" dirty="0" err="1">
                <a:latin typeface="Avignon Pro"/>
                <a:ea typeface="SimSun"/>
                <a:cs typeface="Times New Roman"/>
              </a:rPr>
              <a:t>prototypische</a:t>
            </a:r>
            <a:r>
              <a:rPr lang="en-GB" dirty="0">
                <a:latin typeface="Avignon Pro"/>
                <a:ea typeface="SimSun"/>
                <a:cs typeface="Times New Roman"/>
              </a:rPr>
              <a:t> </a:t>
            </a:r>
            <a:r>
              <a:rPr lang="en-GB" dirty="0" err="1">
                <a:latin typeface="Avignon Pro"/>
                <a:ea typeface="SimSun"/>
                <a:cs typeface="Times New Roman"/>
              </a:rPr>
              <a:t>Entwicklung</a:t>
            </a:r>
            <a:r>
              <a:rPr lang="en-GB" dirty="0">
                <a:latin typeface="Avignon Pro"/>
                <a:ea typeface="SimSun"/>
                <a:cs typeface="Times New Roman"/>
              </a:rPr>
              <a:t> des </a:t>
            </a:r>
            <a:r>
              <a:rPr lang="en-GB" dirty="0" err="1">
                <a:latin typeface="Avignon Pro"/>
                <a:ea typeface="SimSun"/>
                <a:cs typeface="Times New Roman"/>
              </a:rPr>
              <a:t>Interaktionsinhalts</a:t>
            </a:r>
            <a:r>
              <a:rPr lang="en-GB" dirty="0">
                <a:latin typeface="Avignon Pro"/>
                <a:ea typeface="SimSun"/>
                <a:cs typeface="Times New Roman"/>
              </a:rPr>
              <a:t>, </a:t>
            </a:r>
            <a:r>
              <a:rPr lang="en-GB" dirty="0" err="1">
                <a:latin typeface="Avignon Pro"/>
                <a:ea typeface="SimSun"/>
                <a:cs typeface="Times New Roman"/>
              </a:rPr>
              <a:t>Lehrtexte</a:t>
            </a:r>
            <a:r>
              <a:rPr lang="en-GB" dirty="0">
                <a:latin typeface="Avignon Pro"/>
                <a:ea typeface="SimSun"/>
                <a:cs typeface="Times New Roman"/>
              </a:rPr>
              <a:t>, User Flow, </a:t>
            </a:r>
            <a:r>
              <a:rPr lang="en-GB" dirty="0" err="1">
                <a:latin typeface="Avignon Pro"/>
                <a:ea typeface="SimSun"/>
                <a:cs typeface="Times New Roman"/>
              </a:rPr>
              <a:t>Quizfragen</a:t>
            </a:r>
            <a:r>
              <a:rPr lang="en-GB" dirty="0">
                <a:latin typeface="Avignon Pro"/>
                <a:ea typeface="SimSun"/>
                <a:cs typeface="Times New Roman"/>
              </a:rPr>
              <a:t> etc</a:t>
            </a:r>
          </a:p>
          <a:p>
            <a:pPr>
              <a:buFont typeface="Arial"/>
              <a:buChar char="•"/>
            </a:pPr>
            <a:r>
              <a:rPr lang="en-GB" dirty="0" err="1">
                <a:latin typeface="Avignon Pro"/>
                <a:ea typeface="SimSun"/>
                <a:cs typeface="Times New Roman"/>
              </a:rPr>
              <a:t>Unabhängig</a:t>
            </a:r>
            <a:r>
              <a:rPr lang="en-GB" dirty="0">
                <a:latin typeface="Avignon Pro"/>
                <a:ea typeface="SimSun"/>
                <a:cs typeface="Times New Roman"/>
              </a:rPr>
              <a:t> von der </a:t>
            </a:r>
            <a:r>
              <a:rPr lang="en-GB" dirty="0" err="1">
                <a:latin typeface="Avignon Pro"/>
                <a:ea typeface="SimSun"/>
                <a:cs typeface="Times New Roman"/>
              </a:rPr>
              <a:t>technischen</a:t>
            </a:r>
            <a:r>
              <a:rPr lang="en-GB" dirty="0">
                <a:latin typeface="Avignon Pro"/>
                <a:ea typeface="SimSun"/>
                <a:cs typeface="Times New Roman"/>
              </a:rPr>
              <a:t> </a:t>
            </a:r>
            <a:r>
              <a:rPr lang="en-GB" dirty="0" err="1">
                <a:latin typeface="Avignon Pro"/>
                <a:ea typeface="SimSun"/>
                <a:cs typeface="Times New Roman"/>
              </a:rPr>
              <a:t>Umsetzung</a:t>
            </a:r>
            <a:r>
              <a:rPr lang="en-GB" dirty="0">
                <a:latin typeface="Avignon Pro"/>
                <a:ea typeface="SimSun"/>
                <a:cs typeface="Times New Roman"/>
              </a:rPr>
              <a:t> -&gt; </a:t>
            </a:r>
            <a:r>
              <a:rPr lang="en-GB" dirty="0" err="1">
                <a:latin typeface="Avignon Pro"/>
                <a:ea typeface="SimSun"/>
                <a:cs typeface="Times New Roman"/>
              </a:rPr>
              <a:t>früher</a:t>
            </a:r>
            <a:r>
              <a:rPr lang="en-GB" dirty="0">
                <a:latin typeface="Avignon Pro"/>
                <a:ea typeface="SimSun"/>
                <a:cs typeface="Times New Roman"/>
              </a:rPr>
              <a:t> Anfang </a:t>
            </a:r>
            <a:r>
              <a:rPr lang="en-GB" dirty="0" err="1">
                <a:latin typeface="Avignon Pro"/>
                <a:ea typeface="SimSun"/>
                <a:cs typeface="Times New Roman"/>
              </a:rPr>
              <a:t>möglich</a:t>
            </a:r>
            <a:r>
              <a:rPr lang="en-GB" dirty="0">
                <a:latin typeface="Avignon Pro"/>
                <a:ea typeface="SimSun"/>
                <a:cs typeface="Times New Roman"/>
              </a:rPr>
              <a:t> und </a:t>
            </a:r>
            <a:r>
              <a:rPr lang="en-GB" dirty="0" err="1">
                <a:latin typeface="Avignon Pro"/>
                <a:ea typeface="SimSun"/>
                <a:cs typeface="Times New Roman"/>
              </a:rPr>
              <a:t>nötig</a:t>
            </a:r>
            <a:endParaRPr lang="en-GB" dirty="0">
              <a:latin typeface="Avignon Pro"/>
              <a:ea typeface="SimSun"/>
              <a:cs typeface="Times New Roman"/>
            </a:endParaRPr>
          </a:p>
          <a:p>
            <a:pPr>
              <a:buFont typeface="Arial"/>
              <a:buChar char="•"/>
            </a:pPr>
            <a:r>
              <a:rPr lang="en-GB" dirty="0" err="1">
                <a:latin typeface="Avignon Pro"/>
                <a:ea typeface="SimSun"/>
                <a:cs typeface="Times New Roman"/>
              </a:rPr>
              <a:t>Entwickelt</a:t>
            </a:r>
            <a:r>
              <a:rPr lang="en-GB" dirty="0">
                <a:latin typeface="Avignon Pro"/>
                <a:ea typeface="SimSun"/>
                <a:cs typeface="Times New Roman"/>
              </a:rPr>
              <a:t> </a:t>
            </a:r>
            <a:r>
              <a:rPr lang="en-GB" dirty="0" err="1">
                <a:latin typeface="Avignon Pro"/>
                <a:ea typeface="SimSun"/>
                <a:cs typeface="Times New Roman"/>
              </a:rPr>
              <a:t>mit</a:t>
            </a:r>
            <a:r>
              <a:rPr lang="en-GB" dirty="0">
                <a:latin typeface="Avignon Pro"/>
                <a:ea typeface="SimSun"/>
                <a:cs typeface="Times New Roman"/>
              </a:rPr>
              <a:t> </a:t>
            </a:r>
            <a:r>
              <a:rPr lang="en-GB" dirty="0" err="1">
                <a:latin typeface="Avignon Pro"/>
                <a:ea typeface="SimSun"/>
                <a:cs typeface="Times New Roman"/>
              </a:rPr>
              <a:t>Narrat</a:t>
            </a:r>
            <a:endParaRPr lang="en-GB" dirty="0">
              <a:latin typeface="Avignon Pro"/>
              <a:ea typeface="SimSun"/>
              <a:cs typeface="Times New Roman"/>
            </a:endParaRPr>
          </a:p>
          <a:p>
            <a:pPr>
              <a:buFont typeface="Arial"/>
              <a:buChar char="•"/>
            </a:pPr>
            <a:r>
              <a:rPr lang="en-GB" dirty="0">
                <a:latin typeface="Avignon Pro"/>
                <a:ea typeface="SimSun"/>
                <a:cs typeface="Times New Roman"/>
              </a:rPr>
              <a:t>Unit für Vertical Prototype: Different Support Levels for ASD</a:t>
            </a:r>
          </a:p>
        </p:txBody>
      </p:sp>
    </p:spTree>
    <p:extLst>
      <p:ext uri="{BB962C8B-B14F-4D97-AF65-F5344CB8AC3E}">
        <p14:creationId xmlns:p14="http://schemas.microsoft.com/office/powerpoint/2010/main" val="2178003902"/>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smNativeData" xmlns:pr="smNativeData" xmlns:p15="http://schemas.microsoft.com/office/powerpoint/2012/main"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AD64A-2EEF-0CBA-2371-9A86DCD476A9}"/>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17B1BA32-C035-735C-BFB9-206EA9D0685A}"/>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600" y="273050"/>
            <a:ext cx="10972800" cy="1162050"/>
          </a:xfrm>
        </p:spPr>
        <p:txBody>
          <a:bodyPr/>
          <a:lstStyle/>
          <a:p>
            <a:pPr algn="ctr">
              <a:defRPr sz="4800" cap="none">
                <a:latin typeface="Avignon Pro" charset="0"/>
                <a:ea typeface="Avignon Pro" charset="0"/>
                <a:cs typeface="Avignon Pro" charset="0"/>
              </a:defRPr>
            </a:pPr>
            <a:r>
              <a:rPr lang="en-GB" sz="4400" dirty="0">
                <a:latin typeface="Avignon Pro"/>
              </a:rPr>
              <a:t>Wireframes – Basic Design</a:t>
            </a:r>
            <a:endParaRPr lang="en-US" dirty="0"/>
          </a:p>
        </p:txBody>
      </p:sp>
      <p:sp>
        <p:nvSpPr>
          <p:cNvPr id="4" name="Slide Number Placeholder 3">
            <a:extLst>
              <a:ext uri="{FF2B5EF4-FFF2-40B4-BE49-F238E27FC236}">
                <a16:creationId xmlns:a16="http://schemas.microsoft.com/office/drawing/2014/main" id="{03BB53C1-61DB-CFCC-82F6-5BBE8CD04E40}"/>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24</a:t>
            </a:fld>
            <a:endParaRPr lang="en-GB" sz="1600" dirty="0">
              <a:latin typeface="Calibri"/>
              <a:ea typeface="SimSun"/>
              <a:cs typeface="Times New Roman"/>
            </a:endParaRPr>
          </a:p>
        </p:txBody>
      </p:sp>
      <p:pic>
        <p:nvPicPr>
          <p:cNvPr id="9" name="Picture 8" descr="A cat sitting in front of a text&#10;&#10;Description automatically generated">
            <a:extLst>
              <a:ext uri="{FF2B5EF4-FFF2-40B4-BE49-F238E27FC236}">
                <a16:creationId xmlns:a16="http://schemas.microsoft.com/office/drawing/2014/main" id="{6576B0BD-9CFB-F1B1-C12A-6CC397BCCE9F}"/>
              </a:ext>
            </a:extLst>
          </p:cNvPr>
          <p:cNvPicPr>
            <a:picLocks noChangeAspect="1"/>
          </p:cNvPicPr>
          <p:nvPr/>
        </p:nvPicPr>
        <p:blipFill>
          <a:blip r:embed="rId3"/>
          <a:stretch>
            <a:fillRect/>
          </a:stretch>
        </p:blipFill>
        <p:spPr>
          <a:xfrm>
            <a:off x="7027623" y="1957193"/>
            <a:ext cx="4561562" cy="2573055"/>
          </a:xfrm>
          <a:prstGeom prst="rect">
            <a:avLst/>
          </a:prstGeom>
        </p:spPr>
      </p:pic>
      <p:pic>
        <p:nvPicPr>
          <p:cNvPr id="10" name="Picture 9" descr="A cat sitting in front of a blue background&#10;&#10;Description automatically generated">
            <a:extLst>
              <a:ext uri="{FF2B5EF4-FFF2-40B4-BE49-F238E27FC236}">
                <a16:creationId xmlns:a16="http://schemas.microsoft.com/office/drawing/2014/main" id="{04017B0E-1F3D-77CE-5F13-307B4FB785DF}"/>
              </a:ext>
            </a:extLst>
          </p:cNvPr>
          <p:cNvPicPr>
            <a:picLocks noChangeAspect="1"/>
          </p:cNvPicPr>
          <p:nvPr/>
        </p:nvPicPr>
        <p:blipFill>
          <a:blip r:embed="rId4"/>
          <a:stretch>
            <a:fillRect/>
          </a:stretch>
        </p:blipFill>
        <p:spPr>
          <a:xfrm>
            <a:off x="485384" y="1959802"/>
            <a:ext cx="6430027" cy="3616890"/>
          </a:xfrm>
          <a:prstGeom prst="rect">
            <a:avLst/>
          </a:prstGeom>
        </p:spPr>
      </p:pic>
      <p:sp>
        <p:nvSpPr>
          <p:cNvPr id="11" name="TextBox 10">
            <a:extLst>
              <a:ext uri="{FF2B5EF4-FFF2-40B4-BE49-F238E27FC236}">
                <a16:creationId xmlns:a16="http://schemas.microsoft.com/office/drawing/2014/main" id="{4C1A95C8-7054-5D9F-1F36-3199A8DBE258}"/>
              </a:ext>
            </a:extLst>
          </p:cNvPr>
          <p:cNvSpPr txBox="1"/>
          <p:nvPr/>
        </p:nvSpPr>
        <p:spPr>
          <a:xfrm>
            <a:off x="7025013" y="4744232"/>
            <a:ext cx="355739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vignon Pro"/>
                <a:ea typeface="SimSun"/>
                <a:cs typeface="Times New Roman"/>
              </a:rPr>
              <a:t>Zum Test, </a:t>
            </a:r>
            <a:r>
              <a:rPr lang="en-GB" dirty="0" err="1">
                <a:latin typeface="Avignon Pro"/>
                <a:ea typeface="SimSun"/>
                <a:cs typeface="Times New Roman"/>
              </a:rPr>
              <a:t>hier</a:t>
            </a:r>
            <a:r>
              <a:rPr lang="en-GB" dirty="0">
                <a:latin typeface="Avignon Pro"/>
                <a:ea typeface="SimSun"/>
                <a:cs typeface="Times New Roman"/>
              </a:rPr>
              <a:t> die </a:t>
            </a:r>
            <a:r>
              <a:rPr lang="en-GB" dirty="0" err="1">
                <a:latin typeface="Avignon Pro"/>
                <a:ea typeface="SimSun"/>
                <a:cs typeface="Times New Roman"/>
              </a:rPr>
              <a:t>Sektion</a:t>
            </a:r>
            <a:r>
              <a:rPr lang="en-GB" dirty="0">
                <a:latin typeface="Avignon Pro"/>
                <a:ea typeface="SimSun"/>
                <a:cs typeface="Times New Roman"/>
              </a:rPr>
              <a:t> </a:t>
            </a:r>
            <a:r>
              <a:rPr lang="en-GB" dirty="0" err="1">
                <a:latin typeface="Avignon Pro"/>
                <a:ea typeface="SimSun"/>
                <a:cs typeface="Times New Roman"/>
              </a:rPr>
              <a:t>mit</a:t>
            </a:r>
            <a:r>
              <a:rPr lang="en-GB" dirty="0">
                <a:latin typeface="Avignon Pro"/>
                <a:ea typeface="SimSun"/>
                <a:cs typeface="Times New Roman"/>
              </a:rPr>
              <a:t> </a:t>
            </a:r>
            <a:r>
              <a:rPr lang="en-GB" dirty="0" err="1">
                <a:latin typeface="Avignon Pro"/>
                <a:ea typeface="SimSun"/>
                <a:cs typeface="Times New Roman"/>
              </a:rPr>
              <a:t>längstem</a:t>
            </a:r>
            <a:r>
              <a:rPr lang="en-GB" dirty="0">
                <a:latin typeface="Avignon Pro"/>
                <a:ea typeface="SimSun"/>
                <a:cs typeface="Times New Roman"/>
              </a:rPr>
              <a:t> Text – Text </a:t>
            </a:r>
            <a:r>
              <a:rPr lang="en-GB" dirty="0" err="1">
                <a:latin typeface="Avignon Pro"/>
                <a:ea typeface="SimSun"/>
                <a:cs typeface="Times New Roman"/>
              </a:rPr>
              <a:t>soll</a:t>
            </a:r>
            <a:r>
              <a:rPr lang="en-GB" dirty="0">
                <a:latin typeface="Avignon Pro"/>
                <a:ea typeface="SimSun"/>
                <a:cs typeface="Times New Roman"/>
              </a:rPr>
              <a:t> Fenster </a:t>
            </a:r>
            <a:r>
              <a:rPr lang="en-GB" dirty="0" err="1">
                <a:latin typeface="Avignon Pro"/>
                <a:ea typeface="SimSun"/>
                <a:cs typeface="Times New Roman"/>
              </a:rPr>
              <a:t>nie</a:t>
            </a:r>
            <a:r>
              <a:rPr lang="en-GB" dirty="0">
                <a:latin typeface="Avignon Pro"/>
                <a:ea typeface="SimSun"/>
                <a:cs typeface="Times New Roman"/>
              </a:rPr>
              <a:t> </a:t>
            </a:r>
            <a:r>
              <a:rPr lang="en-GB" dirty="0" err="1">
                <a:latin typeface="Avignon Pro"/>
                <a:ea typeface="SimSun"/>
                <a:cs typeface="Times New Roman"/>
              </a:rPr>
              <a:t>überladen</a:t>
            </a:r>
            <a:endParaRPr lang="en-GB" dirty="0" err="1">
              <a:latin typeface="Avignon Pro"/>
            </a:endParaRPr>
          </a:p>
        </p:txBody>
      </p:sp>
      <p:sp>
        <p:nvSpPr>
          <p:cNvPr id="12" name="TextBox 11">
            <a:extLst>
              <a:ext uri="{FF2B5EF4-FFF2-40B4-BE49-F238E27FC236}">
                <a16:creationId xmlns:a16="http://schemas.microsoft.com/office/drawing/2014/main" id="{C3E1879B-F281-5270-2AD1-496888FC0636}"/>
              </a:ext>
            </a:extLst>
          </p:cNvPr>
          <p:cNvSpPr txBox="1"/>
          <p:nvPr/>
        </p:nvSpPr>
        <p:spPr>
          <a:xfrm>
            <a:off x="485384" y="5720219"/>
            <a:ext cx="3974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vignon Pro"/>
                <a:ea typeface="SimSun"/>
                <a:cs typeface="Times New Roman"/>
              </a:rPr>
              <a:t>Katze </a:t>
            </a:r>
            <a:r>
              <a:rPr lang="en-GB" dirty="0" err="1">
                <a:latin typeface="Avignon Pro"/>
                <a:ea typeface="SimSun"/>
                <a:cs typeface="Times New Roman"/>
              </a:rPr>
              <a:t>fungiert</a:t>
            </a:r>
            <a:r>
              <a:rPr lang="en-GB" dirty="0">
                <a:latin typeface="Avignon Pro"/>
                <a:ea typeface="SimSun"/>
                <a:cs typeface="Times New Roman"/>
              </a:rPr>
              <a:t> </a:t>
            </a:r>
            <a:r>
              <a:rPr lang="en-GB" dirty="0" err="1">
                <a:latin typeface="Avignon Pro"/>
                <a:ea typeface="SimSun"/>
                <a:cs typeface="Times New Roman"/>
              </a:rPr>
              <a:t>als</a:t>
            </a:r>
            <a:r>
              <a:rPr lang="en-GB" dirty="0">
                <a:latin typeface="Avignon Pro"/>
                <a:ea typeface="SimSun"/>
                <a:cs typeface="Times New Roman"/>
              </a:rPr>
              <a:t> </a:t>
            </a:r>
            <a:r>
              <a:rPr lang="en-GB" dirty="0" err="1">
                <a:latin typeface="Avignon Pro"/>
                <a:ea typeface="SimSun"/>
                <a:cs typeface="Times New Roman"/>
              </a:rPr>
              <a:t>niedlicher</a:t>
            </a:r>
            <a:r>
              <a:rPr lang="en-GB" dirty="0">
                <a:latin typeface="Avignon Pro"/>
                <a:ea typeface="SimSun"/>
                <a:cs typeface="Times New Roman"/>
              </a:rPr>
              <a:t> Placeholder</a:t>
            </a:r>
            <a:endParaRPr lang="en-GB" dirty="0">
              <a:latin typeface="Avignon Pro"/>
            </a:endParaRPr>
          </a:p>
        </p:txBody>
      </p:sp>
    </p:spTree>
    <p:extLst>
      <p:ext uri="{BB962C8B-B14F-4D97-AF65-F5344CB8AC3E}">
        <p14:creationId xmlns:p14="http://schemas.microsoft.com/office/powerpoint/2010/main" val="1853444642"/>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p15="http://schemas.microsoft.com/office/powerpoint/2012/main" xmlns:pr="smNativeData" xmlns="smNativeData" xmlns:p14="http://schemas.microsoft.com/office/powerpoint/2010/main" val="Ai5OZQAAAAAUBQAAAAAAAAoAAAACAAAAAAAAAAAAAAAAAAAAAQAAAAAAAAAAAAAAAAAAAAAAAAAAAAAA"/>
          </p:ext>
        </p:extLs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298F4-0E1E-7FB9-7249-2BCA74973A49}"/>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2403F604-32B9-3F66-1F35-BAD9C5CC444E}"/>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600" y="273050"/>
            <a:ext cx="10972800" cy="1162050"/>
          </a:xfrm>
        </p:spPr>
        <p:txBody>
          <a:bodyPr/>
          <a:lstStyle/>
          <a:p>
            <a:pPr algn="ctr">
              <a:defRPr sz="4800" cap="none">
                <a:latin typeface="Avignon Pro" charset="0"/>
                <a:ea typeface="Avignon Pro" charset="0"/>
                <a:cs typeface="Avignon Pro" charset="0"/>
              </a:defRPr>
            </a:pPr>
            <a:r>
              <a:rPr lang="en-GB" sz="4400" dirty="0">
                <a:latin typeface="Avignon Pro"/>
              </a:rPr>
              <a:t>Wireframes - </a:t>
            </a:r>
            <a:r>
              <a:rPr lang="en-GB" sz="4400" dirty="0" err="1">
                <a:latin typeface="Avignon Pro"/>
              </a:rPr>
              <a:t>Interaktive</a:t>
            </a:r>
            <a:r>
              <a:rPr lang="en-GB" sz="4400" dirty="0">
                <a:latin typeface="Avignon Pro"/>
              </a:rPr>
              <a:t> </a:t>
            </a:r>
            <a:r>
              <a:rPr lang="en-GB" sz="4400" dirty="0" err="1">
                <a:latin typeface="Avignon Pro"/>
              </a:rPr>
              <a:t>Elemente</a:t>
            </a:r>
            <a:endParaRPr lang="en-US" dirty="0" err="1"/>
          </a:p>
        </p:txBody>
      </p:sp>
      <p:sp>
        <p:nvSpPr>
          <p:cNvPr id="4" name="Slide Number Placeholder 3">
            <a:extLst>
              <a:ext uri="{FF2B5EF4-FFF2-40B4-BE49-F238E27FC236}">
                <a16:creationId xmlns:a16="http://schemas.microsoft.com/office/drawing/2014/main" id="{95E6EFA3-CF03-9878-6AAD-1D927D5394DA}"/>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25</a:t>
            </a:fld>
            <a:endParaRPr lang="en-GB" sz="1600" dirty="0">
              <a:latin typeface="Calibri"/>
              <a:ea typeface="SimSun"/>
              <a:cs typeface="Times New Roman"/>
            </a:endParaRPr>
          </a:p>
        </p:txBody>
      </p:sp>
      <p:pic>
        <p:nvPicPr>
          <p:cNvPr id="9" name="Picture 8">
            <a:extLst>
              <a:ext uri="{FF2B5EF4-FFF2-40B4-BE49-F238E27FC236}">
                <a16:creationId xmlns:a16="http://schemas.microsoft.com/office/drawing/2014/main" id="{3B09BFF2-26DC-E472-D54D-E85799D87621}"/>
              </a:ext>
            </a:extLst>
          </p:cNvPr>
          <p:cNvPicPr>
            <a:picLocks noChangeAspect="1"/>
          </p:cNvPicPr>
          <p:nvPr/>
        </p:nvPicPr>
        <p:blipFill>
          <a:blip r:embed="rId3"/>
          <a:stretch>
            <a:fillRect/>
          </a:stretch>
        </p:blipFill>
        <p:spPr>
          <a:xfrm>
            <a:off x="401878" y="1782350"/>
            <a:ext cx="5594959" cy="3136726"/>
          </a:xfrm>
          <a:prstGeom prst="rect">
            <a:avLst/>
          </a:prstGeom>
        </p:spPr>
      </p:pic>
      <p:sp>
        <p:nvSpPr>
          <p:cNvPr id="10" name="TextBox 9">
            <a:extLst>
              <a:ext uri="{FF2B5EF4-FFF2-40B4-BE49-F238E27FC236}">
                <a16:creationId xmlns:a16="http://schemas.microsoft.com/office/drawing/2014/main" id="{6AD51B94-3A28-5479-1F28-8DFBC2861FEC}"/>
              </a:ext>
            </a:extLst>
          </p:cNvPr>
          <p:cNvSpPr txBox="1"/>
          <p:nvPr/>
        </p:nvSpPr>
        <p:spPr>
          <a:xfrm>
            <a:off x="407095" y="5166986"/>
            <a:ext cx="44759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err="1">
                <a:latin typeface="Avignon Pro"/>
                <a:ea typeface="SimSun"/>
                <a:cs typeface="Times New Roman"/>
              </a:rPr>
              <a:t>Visuelles</a:t>
            </a:r>
            <a:r>
              <a:rPr lang="en-GB" dirty="0">
                <a:latin typeface="Avignon Pro"/>
                <a:ea typeface="SimSun"/>
                <a:cs typeface="Times New Roman"/>
              </a:rPr>
              <a:t> Feedback </a:t>
            </a:r>
            <a:r>
              <a:rPr lang="en-GB" dirty="0" err="1">
                <a:latin typeface="Avignon Pro"/>
                <a:ea typeface="SimSun"/>
                <a:cs typeface="Times New Roman"/>
              </a:rPr>
              <a:t>bei</a:t>
            </a:r>
            <a:r>
              <a:rPr lang="en-GB" dirty="0">
                <a:latin typeface="Avignon Pro"/>
                <a:ea typeface="SimSun"/>
                <a:cs typeface="Times New Roman"/>
              </a:rPr>
              <a:t> </a:t>
            </a:r>
            <a:r>
              <a:rPr lang="en-GB" dirty="0" err="1">
                <a:latin typeface="Avignon Pro"/>
                <a:ea typeface="SimSun"/>
                <a:cs typeface="Times New Roman"/>
              </a:rPr>
              <a:t>Auswahl</a:t>
            </a:r>
            <a:r>
              <a:rPr lang="en-GB" dirty="0">
                <a:latin typeface="Avignon Pro"/>
                <a:ea typeface="SimSun"/>
                <a:cs typeface="Times New Roman"/>
              </a:rPr>
              <a:t> der Buttons, am </a:t>
            </a:r>
            <a:r>
              <a:rPr lang="en-GB" dirty="0" err="1">
                <a:latin typeface="Avignon Pro"/>
                <a:ea typeface="SimSun"/>
                <a:cs typeface="Times New Roman"/>
              </a:rPr>
              <a:t>Beispiel</a:t>
            </a:r>
            <a:r>
              <a:rPr lang="en-GB" dirty="0">
                <a:latin typeface="Avignon Pro"/>
                <a:ea typeface="SimSun"/>
                <a:cs typeface="Times New Roman"/>
              </a:rPr>
              <a:t> </a:t>
            </a:r>
            <a:r>
              <a:rPr lang="en-GB" dirty="0" err="1">
                <a:latin typeface="Avignon Pro"/>
                <a:ea typeface="SimSun"/>
                <a:cs typeface="Times New Roman"/>
              </a:rPr>
              <a:t>einer</a:t>
            </a:r>
            <a:r>
              <a:rPr lang="en-GB" dirty="0">
                <a:latin typeface="Avignon Pro"/>
                <a:ea typeface="SimSun"/>
                <a:cs typeface="Times New Roman"/>
              </a:rPr>
              <a:t> </a:t>
            </a:r>
            <a:r>
              <a:rPr lang="en-GB" dirty="0" err="1">
                <a:latin typeface="Avignon Pro"/>
                <a:ea typeface="SimSun"/>
                <a:cs typeface="Times New Roman"/>
              </a:rPr>
              <a:t>Quizfrage</a:t>
            </a:r>
            <a:endParaRPr lang="en-GB" dirty="0" err="1">
              <a:latin typeface="Avignon Pro"/>
            </a:endParaRPr>
          </a:p>
        </p:txBody>
      </p:sp>
      <p:sp>
        <p:nvSpPr>
          <p:cNvPr id="11" name="TextBox 10">
            <a:extLst>
              <a:ext uri="{FF2B5EF4-FFF2-40B4-BE49-F238E27FC236}">
                <a16:creationId xmlns:a16="http://schemas.microsoft.com/office/drawing/2014/main" id="{55C133D1-F3A1-09C1-37A7-643C59F77284}"/>
              </a:ext>
            </a:extLst>
          </p:cNvPr>
          <p:cNvSpPr txBox="1"/>
          <p:nvPr/>
        </p:nvSpPr>
        <p:spPr>
          <a:xfrm>
            <a:off x="6283890" y="5057384"/>
            <a:ext cx="55928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err="1">
                <a:latin typeface="Avignon Pro"/>
                <a:ea typeface="SimSun"/>
                <a:cs typeface="Times New Roman"/>
              </a:rPr>
              <a:t>Freitexteingabe</a:t>
            </a:r>
            <a:r>
              <a:rPr lang="en-GB" dirty="0">
                <a:latin typeface="Avignon Pro"/>
                <a:ea typeface="SimSun"/>
                <a:cs typeface="Times New Roman"/>
              </a:rPr>
              <a:t>, um </a:t>
            </a:r>
            <a:r>
              <a:rPr lang="en-GB" dirty="0" err="1">
                <a:latin typeface="Avignon Pro"/>
                <a:ea typeface="SimSun"/>
                <a:cs typeface="Times New Roman"/>
              </a:rPr>
              <a:t>z.B.</a:t>
            </a:r>
            <a:r>
              <a:rPr lang="en-GB" dirty="0">
                <a:latin typeface="Avignon Pro"/>
                <a:ea typeface="SimSun"/>
                <a:cs typeface="Times New Roman"/>
              </a:rPr>
              <a:t> </a:t>
            </a:r>
            <a:r>
              <a:rPr lang="en-GB" dirty="0" err="1">
                <a:latin typeface="Avignon Pro"/>
                <a:ea typeface="SimSun"/>
                <a:cs typeface="Times New Roman"/>
              </a:rPr>
              <a:t>seinen</a:t>
            </a:r>
            <a:r>
              <a:rPr lang="en-GB" dirty="0">
                <a:latin typeface="Avignon Pro"/>
                <a:ea typeface="SimSun"/>
                <a:cs typeface="Times New Roman"/>
              </a:rPr>
              <a:t> Namen </a:t>
            </a:r>
            <a:r>
              <a:rPr lang="en-GB" dirty="0" err="1">
                <a:latin typeface="Avignon Pro"/>
                <a:ea typeface="SimSun"/>
                <a:cs typeface="Times New Roman"/>
              </a:rPr>
              <a:t>einzugeben</a:t>
            </a:r>
            <a:endParaRPr lang="en-GB" dirty="0" err="1">
              <a:latin typeface="Avignon Pro"/>
            </a:endParaRPr>
          </a:p>
        </p:txBody>
      </p:sp>
      <p:pic>
        <p:nvPicPr>
          <p:cNvPr id="3" name="Picture 2" descr="A cat sitting on a grey background&#10;&#10;Description automatically generated">
            <a:extLst>
              <a:ext uri="{FF2B5EF4-FFF2-40B4-BE49-F238E27FC236}">
                <a16:creationId xmlns:a16="http://schemas.microsoft.com/office/drawing/2014/main" id="{0BFEDEE9-A4AB-216E-BB7C-8B6FBF0A6112}"/>
              </a:ext>
            </a:extLst>
          </p:cNvPr>
          <p:cNvPicPr>
            <a:picLocks noChangeAspect="1"/>
          </p:cNvPicPr>
          <p:nvPr/>
        </p:nvPicPr>
        <p:blipFill>
          <a:blip r:embed="rId4"/>
          <a:stretch>
            <a:fillRect/>
          </a:stretch>
        </p:blipFill>
        <p:spPr>
          <a:xfrm>
            <a:off x="6200383" y="1787568"/>
            <a:ext cx="5459261" cy="3126289"/>
          </a:xfrm>
          <a:prstGeom prst="rect">
            <a:avLst/>
          </a:prstGeom>
        </p:spPr>
      </p:pic>
    </p:spTree>
    <p:extLst>
      <p:ext uri="{BB962C8B-B14F-4D97-AF65-F5344CB8AC3E}">
        <p14:creationId xmlns:p14="http://schemas.microsoft.com/office/powerpoint/2010/main" val="491743172"/>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smNativeData" xmlns:pr="smNativeData" xmlns:p15="http://schemas.microsoft.com/office/powerpoint/2012/main"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CA742-5769-2EDF-C5FD-34D8E56B970A}"/>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CD3394E5-DAE7-E606-CC4C-36F237BFB290}"/>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600" y="273050"/>
            <a:ext cx="10972800" cy="1162050"/>
          </a:xfrm>
        </p:spPr>
        <p:txBody>
          <a:bodyPr/>
          <a:lstStyle/>
          <a:p>
            <a:pPr algn="ctr">
              <a:defRPr sz="4800" cap="none">
                <a:latin typeface="Avignon Pro" charset="0"/>
                <a:ea typeface="Avignon Pro" charset="0"/>
                <a:cs typeface="Avignon Pro" charset="0"/>
              </a:defRPr>
            </a:pPr>
            <a:r>
              <a:rPr lang="en-GB" sz="4400" dirty="0">
                <a:latin typeface="Avignon Pro"/>
              </a:rPr>
              <a:t>Wireframes – </a:t>
            </a:r>
            <a:r>
              <a:rPr lang="en-GB" sz="4400" dirty="0" err="1">
                <a:latin typeface="Avignon Pro"/>
              </a:rPr>
              <a:t>Interaktive</a:t>
            </a:r>
            <a:r>
              <a:rPr lang="en-GB" sz="4400" dirty="0">
                <a:latin typeface="Avignon Pro"/>
              </a:rPr>
              <a:t> </a:t>
            </a:r>
            <a:r>
              <a:rPr lang="en-GB" sz="4400" dirty="0" err="1">
                <a:latin typeface="Avignon Pro"/>
              </a:rPr>
              <a:t>Elemente</a:t>
            </a:r>
            <a:endParaRPr lang="en-GB" sz="4400" dirty="0" err="1"/>
          </a:p>
        </p:txBody>
      </p:sp>
      <p:sp>
        <p:nvSpPr>
          <p:cNvPr id="4" name="Slide Number Placeholder 3">
            <a:extLst>
              <a:ext uri="{FF2B5EF4-FFF2-40B4-BE49-F238E27FC236}">
                <a16:creationId xmlns:a16="http://schemas.microsoft.com/office/drawing/2014/main" id="{9E3FE705-AB16-929E-81B8-668CA5C31FFC}"/>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26</a:t>
            </a:fld>
            <a:endParaRPr lang="en-GB" sz="1600" dirty="0">
              <a:latin typeface="Calibri"/>
              <a:ea typeface="SimSun"/>
              <a:cs typeface="Times New Roman"/>
            </a:endParaRPr>
          </a:p>
        </p:txBody>
      </p:sp>
      <p:pic>
        <p:nvPicPr>
          <p:cNvPr id="7" name="Picture 6">
            <a:extLst>
              <a:ext uri="{FF2B5EF4-FFF2-40B4-BE49-F238E27FC236}">
                <a16:creationId xmlns:a16="http://schemas.microsoft.com/office/drawing/2014/main" id="{2A6A7DBA-779C-4441-53BB-DAA5CEC585E5}"/>
              </a:ext>
            </a:extLst>
          </p:cNvPr>
          <p:cNvPicPr>
            <a:picLocks noChangeAspect="1"/>
          </p:cNvPicPr>
          <p:nvPr/>
        </p:nvPicPr>
        <p:blipFill>
          <a:blip r:embed="rId3"/>
          <a:stretch>
            <a:fillRect/>
          </a:stretch>
        </p:blipFill>
        <p:spPr>
          <a:xfrm>
            <a:off x="699369" y="1714500"/>
            <a:ext cx="6450904" cy="363776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CA35633-E122-8E72-047F-87B44B64DBC1}"/>
              </a:ext>
            </a:extLst>
          </p:cNvPr>
          <p:cNvPicPr>
            <a:picLocks noChangeAspect="1"/>
          </p:cNvPicPr>
          <p:nvPr/>
        </p:nvPicPr>
        <p:blipFill rotWithShape="1">
          <a:blip r:embed="rId4"/>
          <a:srcRect r="32534" b="304"/>
          <a:stretch/>
        </p:blipFill>
        <p:spPr>
          <a:xfrm>
            <a:off x="7403405" y="1717110"/>
            <a:ext cx="4081401" cy="3376827"/>
          </a:xfrm>
          <a:prstGeom prst="rect">
            <a:avLst/>
          </a:prstGeom>
        </p:spPr>
      </p:pic>
      <p:sp>
        <p:nvSpPr>
          <p:cNvPr id="9" name="TextBox 8">
            <a:extLst>
              <a:ext uri="{FF2B5EF4-FFF2-40B4-BE49-F238E27FC236}">
                <a16:creationId xmlns:a16="http://schemas.microsoft.com/office/drawing/2014/main" id="{C23F2491-6FCD-2532-2348-B144FEC1846C}"/>
              </a:ext>
            </a:extLst>
          </p:cNvPr>
          <p:cNvSpPr txBox="1"/>
          <p:nvPr/>
        </p:nvSpPr>
        <p:spPr>
          <a:xfrm>
            <a:off x="7406013" y="5260931"/>
            <a:ext cx="40271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err="1">
                <a:latin typeface="Avignon Pro"/>
                <a:ea typeface="SimSun"/>
                <a:cs typeface="Times New Roman"/>
              </a:rPr>
              <a:t>Ausgeklappte</a:t>
            </a:r>
            <a:r>
              <a:rPr lang="en-GB" dirty="0">
                <a:latin typeface="Avignon Pro"/>
                <a:ea typeface="SimSun"/>
                <a:cs typeface="Times New Roman"/>
              </a:rPr>
              <a:t> Sidebar </a:t>
            </a:r>
            <a:r>
              <a:rPr lang="en-GB" dirty="0" err="1">
                <a:latin typeface="Avignon Pro"/>
                <a:ea typeface="SimSun"/>
                <a:cs typeface="Times New Roman"/>
              </a:rPr>
              <a:t>mit</a:t>
            </a:r>
            <a:r>
              <a:rPr lang="en-GB" dirty="0">
                <a:latin typeface="Avignon Pro"/>
                <a:ea typeface="SimSun"/>
                <a:cs typeface="Times New Roman"/>
              </a:rPr>
              <a:t> </a:t>
            </a:r>
            <a:r>
              <a:rPr lang="en-GB" dirty="0" err="1">
                <a:latin typeface="Avignon Pro"/>
                <a:ea typeface="SimSun"/>
                <a:cs typeface="Times New Roman"/>
              </a:rPr>
              <a:t>Menüoptionen</a:t>
            </a:r>
            <a:endParaRPr lang="en-GB" dirty="0" err="1">
              <a:latin typeface="Avignon Pro"/>
            </a:endParaRPr>
          </a:p>
        </p:txBody>
      </p:sp>
      <p:sp>
        <p:nvSpPr>
          <p:cNvPr id="10" name="TextBox 9">
            <a:extLst>
              <a:ext uri="{FF2B5EF4-FFF2-40B4-BE49-F238E27FC236}">
                <a16:creationId xmlns:a16="http://schemas.microsoft.com/office/drawing/2014/main" id="{B772DA05-0532-B129-9654-33F1A6F809D4}"/>
              </a:ext>
            </a:extLst>
          </p:cNvPr>
          <p:cNvSpPr txBox="1"/>
          <p:nvPr/>
        </p:nvSpPr>
        <p:spPr>
          <a:xfrm>
            <a:off x="694150" y="5579301"/>
            <a:ext cx="434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vignon Pro"/>
                <a:ea typeface="SimSun"/>
                <a:cs typeface="Times New Roman"/>
              </a:rPr>
              <a:t>Das </a:t>
            </a:r>
            <a:r>
              <a:rPr lang="en-GB" dirty="0" err="1">
                <a:latin typeface="Avignon Pro"/>
                <a:ea typeface="SimSun"/>
                <a:cs typeface="Times New Roman"/>
              </a:rPr>
              <a:t>Fortschrittsdiagramm</a:t>
            </a:r>
            <a:r>
              <a:rPr lang="en-GB" dirty="0">
                <a:latin typeface="Avignon Pro"/>
                <a:ea typeface="SimSun"/>
                <a:cs typeface="Times New Roman"/>
              </a:rPr>
              <a:t>, </a:t>
            </a:r>
            <a:r>
              <a:rPr lang="en-GB" dirty="0" err="1">
                <a:latin typeface="Avignon Pro"/>
                <a:ea typeface="SimSun"/>
                <a:cs typeface="Times New Roman"/>
              </a:rPr>
              <a:t>vertikal</a:t>
            </a:r>
            <a:r>
              <a:rPr lang="en-GB" dirty="0">
                <a:latin typeface="Avignon Pro"/>
                <a:ea typeface="SimSun"/>
                <a:cs typeface="Times New Roman"/>
              </a:rPr>
              <a:t> scrollbar!</a:t>
            </a:r>
            <a:endParaRPr lang="en-GB" dirty="0">
              <a:latin typeface="Avignon Pro"/>
            </a:endParaRPr>
          </a:p>
        </p:txBody>
      </p:sp>
    </p:spTree>
    <p:extLst>
      <p:ext uri="{BB962C8B-B14F-4D97-AF65-F5344CB8AC3E}">
        <p14:creationId xmlns:p14="http://schemas.microsoft.com/office/powerpoint/2010/main" val="1581112768"/>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98756-744B-4F3C-EC1E-AB90C6820CF2}"/>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CA49F1D9-46FF-1B2E-2883-EED2A2B3EEB3}"/>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C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K4BAABtHAAA1AgAABAAAAAmAAAACAAAAAAAAAAAAAAA"/>
              </a:ext>
            </a:extLst>
          </p:cNvSpPr>
          <p:nvPr>
            <p:ph type="title"/>
          </p:nvPr>
        </p:nvSpPr>
        <p:spPr>
          <a:xfrm>
            <a:off x="609600" y="273050"/>
            <a:ext cx="10972800" cy="1162050"/>
          </a:xfrm>
        </p:spPr>
        <p:txBody>
          <a:bodyPr/>
          <a:lstStyle/>
          <a:p>
            <a:pPr algn="ctr">
              <a:defRPr sz="4800" cap="none">
                <a:latin typeface="Avignon Pro" charset="0"/>
                <a:ea typeface="Avignon Pro" charset="0"/>
                <a:cs typeface="Avignon Pro" charset="0"/>
              </a:defRPr>
            </a:pPr>
            <a:r>
              <a:rPr lang="en-GB" sz="4400" dirty="0" err="1">
                <a:latin typeface="Avignon Pro"/>
              </a:rPr>
              <a:t>Projektplan</a:t>
            </a:r>
            <a:r>
              <a:rPr lang="en-GB" sz="4400" dirty="0">
                <a:latin typeface="Avignon Pro"/>
              </a:rPr>
              <a:t> für 4. Audit</a:t>
            </a:r>
            <a:endParaRPr lang="en-US" dirty="0"/>
          </a:p>
        </p:txBody>
      </p:sp>
      <p:sp>
        <p:nvSpPr>
          <p:cNvPr id="3" name="SlideText1">
            <a:extLst>
              <a:ext uri="{FF2B5EF4-FFF2-40B4-BE49-F238E27FC236}">
                <a16:creationId xmlns:a16="http://schemas.microsoft.com/office/drawing/2014/main" id="{D9A0ECB8-26FF-28C5-3651-1B7D3AF65CCD}"/>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wgAAEUJAACnQgAAsCUAABAAAAAmAAAACAAAAAGAAAAAAAAA"/>
              </a:ext>
            </a:extLst>
          </p:cNvSpPr>
          <p:nvPr>
            <p:ph type="body" idx="1"/>
          </p:nvPr>
        </p:nvSpPr>
        <p:spPr>
          <a:xfrm>
            <a:off x="1335433" y="1922145"/>
            <a:ext cx="9471660" cy="3917315"/>
          </a:xfrm>
        </p:spPr>
        <p:txBody>
          <a:bodyPr/>
          <a:lstStyle>
            <a:lvl1pPr>
              <a:defRPr sz="3200" cap="none"/>
            </a:lvl1pPr>
            <a:lvl2pPr>
              <a:defRPr sz="2800" cap="none"/>
            </a:lvl2pPr>
            <a:lvl3pPr>
              <a:defRPr sz="2400" cap="none"/>
            </a:lvl3pPr>
            <a:lvl4pPr>
              <a:defRPr sz="2000" cap="none"/>
            </a:lvl4pPr>
            <a:lvl5pPr>
              <a:defRPr sz="2000" cap="none"/>
            </a:lvl5pPr>
            <a:lvl6pPr>
              <a:defRPr sz="2000" cap="none"/>
            </a:lvl6pPr>
            <a:lvl7pPr>
              <a:defRPr sz="2000" cap="none"/>
            </a:lvl7pPr>
            <a:lvl8pPr>
              <a:defRPr sz="2000" cap="none"/>
            </a:lvl8pPr>
            <a:lvl9pPr>
              <a:defRPr sz="2000" cap="none"/>
            </a:lvl9pPr>
          </a:lstStyle>
          <a:p>
            <a:pPr marL="0" indent="0">
              <a:buNone/>
              <a:defRPr i="1" cap="none">
                <a:latin typeface="Avignon Pro" charset="0"/>
                <a:ea typeface="Avignon Pro" charset="0"/>
                <a:cs typeface="Avignon Pro" charset="0"/>
              </a:defRPr>
            </a:pPr>
            <a:endParaRPr lang="de-DE" dirty="0" err="1">
              <a:latin typeface="-apple-system"/>
            </a:endParaRPr>
          </a:p>
        </p:txBody>
      </p:sp>
      <p:sp>
        <p:nvSpPr>
          <p:cNvPr id="4" name="Slide Number Placeholder 3">
            <a:extLst>
              <a:ext uri="{FF2B5EF4-FFF2-40B4-BE49-F238E27FC236}">
                <a16:creationId xmlns:a16="http://schemas.microsoft.com/office/drawing/2014/main" id="{10370E99-662F-785A-732E-5DFD95834AF4}"/>
              </a:ext>
            </a:extLst>
          </p:cNvPr>
          <p:cNvSpPr>
            <a:spLocks noGrp="1"/>
          </p:cNvSpPr>
          <p:nvPr>
            <p:ph type="sldNum" sz="quarter" idx="12"/>
          </p:nvPr>
        </p:nvSpPr>
        <p:spPr/>
        <p:txBody>
          <a:bodyPr/>
          <a:lstStyle/>
          <a:p>
            <a:fld id="{54E83A68-26B9-BDCC-F750-D099741E0185}" type="slidenum">
              <a:rPr lang="en-GB" sz="1600" dirty="0">
                <a:latin typeface="Calibri"/>
                <a:ea typeface="SimSun"/>
                <a:cs typeface="Times New Roman"/>
              </a:rPr>
              <a:t>27</a:t>
            </a:fld>
            <a:endParaRPr lang="en-GB" sz="1600" dirty="0">
              <a:latin typeface="Calibri"/>
              <a:ea typeface="SimSun"/>
              <a:cs typeface="Times New Roman"/>
            </a:endParaRPr>
          </a:p>
        </p:txBody>
      </p:sp>
      <p:pic>
        <p:nvPicPr>
          <p:cNvPr id="5" name="Picture 4" descr="A cat sitting on a black background&#10;&#10;Description automatically generated">
            <a:extLst>
              <a:ext uri="{FF2B5EF4-FFF2-40B4-BE49-F238E27FC236}">
                <a16:creationId xmlns:a16="http://schemas.microsoft.com/office/drawing/2014/main" id="{2D6263F4-9B4A-E722-6A58-FCC04B71940D}"/>
              </a:ext>
            </a:extLst>
          </p:cNvPr>
          <p:cNvPicPr>
            <a:picLocks noChangeAspect="1"/>
          </p:cNvPicPr>
          <p:nvPr/>
        </p:nvPicPr>
        <p:blipFill>
          <a:blip r:embed="rId3"/>
          <a:stretch>
            <a:fillRect/>
          </a:stretch>
        </p:blipFill>
        <p:spPr>
          <a:xfrm>
            <a:off x="8535670" y="2112723"/>
            <a:ext cx="3327370" cy="4114800"/>
          </a:xfrm>
          <a:prstGeom prst="rect">
            <a:avLst/>
          </a:prstGeom>
        </p:spPr>
      </p:pic>
      <p:sp>
        <p:nvSpPr>
          <p:cNvPr id="6" name="TextBox 5">
            <a:extLst>
              <a:ext uri="{FF2B5EF4-FFF2-40B4-BE49-F238E27FC236}">
                <a16:creationId xmlns:a16="http://schemas.microsoft.com/office/drawing/2014/main" id="{B89DE094-0599-0E00-3E68-D4151C867EC6}"/>
              </a:ext>
            </a:extLst>
          </p:cNvPr>
          <p:cNvSpPr txBox="1"/>
          <p:nvPr/>
        </p:nvSpPr>
        <p:spPr>
          <a:xfrm rot="20820000">
            <a:off x="9703353" y="3051802"/>
            <a:ext cx="19498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latin typeface="Avignon Pro"/>
                <a:ea typeface="SimSun"/>
                <a:cs typeface="Times New Roman"/>
              </a:rPr>
              <a:t>Danke </a:t>
            </a:r>
            <a:r>
              <a:rPr lang="en-GB" dirty="0" err="1">
                <a:latin typeface="Avignon Pro"/>
                <a:ea typeface="SimSun"/>
                <a:cs typeface="Times New Roman"/>
              </a:rPr>
              <a:t>fürs</a:t>
            </a:r>
            <a:r>
              <a:rPr lang="en-GB" dirty="0">
                <a:latin typeface="Avignon Pro"/>
                <a:ea typeface="SimSun"/>
                <a:cs typeface="Times New Roman"/>
              </a:rPr>
              <a:t> </a:t>
            </a:r>
            <a:r>
              <a:rPr lang="en-GB" dirty="0" err="1">
                <a:latin typeface="Avignon Pro"/>
                <a:ea typeface="SimSun"/>
                <a:cs typeface="Times New Roman"/>
              </a:rPr>
              <a:t>Lesen</a:t>
            </a:r>
            <a:r>
              <a:rPr lang="en-GB" dirty="0">
                <a:latin typeface="Avignon Pro"/>
                <a:ea typeface="SimSun"/>
                <a:cs typeface="Times New Roman"/>
              </a:rPr>
              <a:t>!</a:t>
            </a:r>
            <a:endParaRPr lang="en-GB" dirty="0">
              <a:latin typeface="Avignon Pro"/>
            </a:endParaRPr>
          </a:p>
        </p:txBody>
      </p:sp>
      <p:pic>
        <p:nvPicPr>
          <p:cNvPr id="7" name="Grafik 6">
            <a:extLst>
              <a:ext uri="{FF2B5EF4-FFF2-40B4-BE49-F238E27FC236}">
                <a16:creationId xmlns:a16="http://schemas.microsoft.com/office/drawing/2014/main" id="{F43C96AA-B4F7-08C6-2FB5-FF52D364522F}"/>
              </a:ext>
            </a:extLst>
          </p:cNvPr>
          <p:cNvPicPr>
            <a:picLocks noChangeAspect="1"/>
          </p:cNvPicPr>
          <p:nvPr/>
        </p:nvPicPr>
        <p:blipFill>
          <a:blip r:embed="rId4"/>
          <a:stretch>
            <a:fillRect/>
          </a:stretch>
        </p:blipFill>
        <p:spPr>
          <a:xfrm>
            <a:off x="212090" y="1653882"/>
            <a:ext cx="8263078" cy="4185578"/>
          </a:xfrm>
          <a:prstGeom prst="rect">
            <a:avLst/>
          </a:prstGeom>
        </p:spPr>
      </p:pic>
    </p:spTree>
    <p:extLst>
      <p:ext uri="{BB962C8B-B14F-4D97-AF65-F5344CB8AC3E}">
        <p14:creationId xmlns:p14="http://schemas.microsoft.com/office/powerpoint/2010/main" val="1949659603"/>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p15="http://schemas.microsoft.com/office/powerpoint/2012/main" xmlns:pr="smNativeData" xmlns="smNativeData" xmlns:p14="http://schemas.microsoft.com/office/powerpoint/2010/main" val="Ai5OZQAAAAAUBQAAAAAAAAoAAAACAAAAAAAAAAAAAAAAAAAAAQAAAAAAAAAAAAAAAAAAAAAAAAAAAAAA"/>
          </p:ext>
        </p:extLs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7B131A-5A28-A316-533E-CAF8B88B0E4A}"/>
              </a:ext>
            </a:extLst>
          </p:cNvPr>
          <p:cNvSpPr>
            <a:spLocks noGrp="1"/>
          </p:cNvSpPr>
          <p:nvPr>
            <p:ph type="title"/>
          </p:nvPr>
        </p:nvSpPr>
        <p:spPr>
          <a:xfrm>
            <a:off x="963295" y="632596"/>
            <a:ext cx="10363200" cy="1362075"/>
          </a:xfrm>
        </p:spPr>
        <p:txBody>
          <a:bodyPr/>
          <a:lstStyle/>
          <a:p>
            <a:r>
              <a:rPr lang="de-DE" sz="4400" dirty="0">
                <a:latin typeface="Avignon Pro"/>
              </a:rPr>
              <a:t>Quellen</a:t>
            </a:r>
          </a:p>
        </p:txBody>
      </p:sp>
      <p:sp>
        <p:nvSpPr>
          <p:cNvPr id="5" name="Foliennummernplatzhalter 4">
            <a:extLst>
              <a:ext uri="{FF2B5EF4-FFF2-40B4-BE49-F238E27FC236}">
                <a16:creationId xmlns:a16="http://schemas.microsoft.com/office/drawing/2014/main" id="{921712E4-794E-6184-BCC6-73438BAAB56F}"/>
              </a:ext>
            </a:extLst>
          </p:cNvPr>
          <p:cNvSpPr>
            <a:spLocks noGrp="1"/>
          </p:cNvSpPr>
          <p:nvPr>
            <p:ph type="sldNum" sz="quarter" idx="12"/>
          </p:nvPr>
        </p:nvSpPr>
        <p:spPr/>
        <p:txBody>
          <a:bodyPr/>
          <a:lstStyle/>
          <a:p>
            <a:fld id="{54E8301A-54B9-BDC6-F750-A2937E1E01F7}" type="slidenum">
              <a:rPr lang="de-DE" smtClean="0"/>
              <a:t>28</a:t>
            </a:fld>
            <a:endParaRPr lang="de-DE"/>
          </a:p>
        </p:txBody>
      </p:sp>
      <p:pic>
        <p:nvPicPr>
          <p:cNvPr id="11" name="Inhaltsplatzhalter 10" descr="Ein Bild, das Kleine bis mittelgroße Katzen, Schnurrhaare, Katzen, Katze enthält.&#10;&#10;Automatisch generierte Beschreibung">
            <a:extLst>
              <a:ext uri="{FF2B5EF4-FFF2-40B4-BE49-F238E27FC236}">
                <a16:creationId xmlns:a16="http://schemas.microsoft.com/office/drawing/2014/main" id="{F827626F-AB23-99DE-2693-7DC1386EE0E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257790" y="4820744"/>
            <a:ext cx="1934210" cy="2034950"/>
          </a:xfrm>
        </p:spPr>
      </p:pic>
      <p:sp>
        <p:nvSpPr>
          <p:cNvPr id="12" name="Textfeld 11">
            <a:extLst>
              <a:ext uri="{FF2B5EF4-FFF2-40B4-BE49-F238E27FC236}">
                <a16:creationId xmlns:a16="http://schemas.microsoft.com/office/drawing/2014/main" id="{CAA6F784-B5CA-501B-E2DC-FE407E696901}"/>
              </a:ext>
            </a:extLst>
          </p:cNvPr>
          <p:cNvSpPr txBox="1"/>
          <p:nvPr/>
        </p:nvSpPr>
        <p:spPr>
          <a:xfrm>
            <a:off x="212090" y="1817734"/>
            <a:ext cx="10363200" cy="4524315"/>
          </a:xfrm>
          <a:prstGeom prst="rect">
            <a:avLst/>
          </a:prstGeom>
          <a:noFill/>
        </p:spPr>
        <p:txBody>
          <a:bodyPr wrap="square" rtlCol="0">
            <a:spAutoFit/>
          </a:bodyPr>
          <a:lstStyle/>
          <a:p>
            <a:r>
              <a:rPr lang="de-DE" dirty="0">
                <a:latin typeface="Avignon Pro"/>
              </a:rPr>
              <a:t>- Folie (8) Ali-Hassan, H., </a:t>
            </a:r>
            <a:r>
              <a:rPr lang="de-DE" dirty="0" err="1">
                <a:latin typeface="Avignon Pro"/>
              </a:rPr>
              <a:t>Nevo</a:t>
            </a:r>
            <a:r>
              <a:rPr lang="de-DE" dirty="0">
                <a:latin typeface="Avignon Pro"/>
              </a:rPr>
              <a:t>, D., Kim, H. M., &amp; </a:t>
            </a:r>
            <a:r>
              <a:rPr lang="de-DE" dirty="0" err="1">
                <a:latin typeface="Avignon Pro"/>
              </a:rPr>
              <a:t>Perelgut</a:t>
            </a:r>
            <a:r>
              <a:rPr lang="de-DE" dirty="0">
                <a:latin typeface="Avignon Pro"/>
              </a:rPr>
              <a:t>, S. G. (2011). Organizational </a:t>
            </a:r>
            <a:r>
              <a:rPr lang="de-DE" dirty="0" err="1">
                <a:latin typeface="Avignon Pro"/>
              </a:rPr>
              <a:t>Social</a:t>
            </a:r>
            <a:r>
              <a:rPr lang="de-DE" dirty="0">
                <a:latin typeface="Avignon Pro"/>
              </a:rPr>
              <a:t> Computing and </a:t>
            </a:r>
            <a:r>
              <a:rPr lang="de-DE" dirty="0" err="1">
                <a:latin typeface="Avignon Pro"/>
              </a:rPr>
              <a:t>Employee</a:t>
            </a:r>
            <a:r>
              <a:rPr lang="de-DE" dirty="0">
                <a:latin typeface="Avignon Pro"/>
              </a:rPr>
              <a:t> Job Performance: The Knowledge Access Route. 2011 44th Hawaii International Conference on System Sciences, Seiten 1-10</a:t>
            </a:r>
          </a:p>
          <a:p>
            <a:endParaRPr lang="de-DE" dirty="0">
              <a:latin typeface="Avignon Pro"/>
            </a:endParaRPr>
          </a:p>
          <a:p>
            <a:endParaRPr lang="de-DE" dirty="0">
              <a:latin typeface="Avignon Pro"/>
            </a:endParaRPr>
          </a:p>
          <a:p>
            <a:r>
              <a:rPr lang="de-DE" dirty="0">
                <a:latin typeface="Avignon Pro"/>
              </a:rPr>
              <a:t>- Folie (9) V. Z. </a:t>
            </a:r>
            <a:r>
              <a:rPr lang="de-DE" dirty="0" err="1">
                <a:latin typeface="Avignon Pro"/>
              </a:rPr>
              <a:t>Vanduhe</a:t>
            </a:r>
            <a:r>
              <a:rPr lang="de-DE" dirty="0">
                <a:latin typeface="Avignon Pro"/>
              </a:rPr>
              <a:t>, M. Nat and H. F. Hasan, "</a:t>
            </a:r>
            <a:r>
              <a:rPr lang="de-DE" dirty="0" err="1">
                <a:latin typeface="Avignon Pro"/>
              </a:rPr>
              <a:t>Continuance</a:t>
            </a:r>
            <a:r>
              <a:rPr lang="de-DE" dirty="0">
                <a:latin typeface="Avignon Pro"/>
              </a:rPr>
              <a:t> </a:t>
            </a:r>
            <a:r>
              <a:rPr lang="de-DE" dirty="0" err="1">
                <a:latin typeface="Avignon Pro"/>
              </a:rPr>
              <a:t>Intentions</a:t>
            </a:r>
            <a:r>
              <a:rPr lang="de-DE" dirty="0">
                <a:latin typeface="Avignon Pro"/>
              </a:rPr>
              <a:t> </a:t>
            </a:r>
            <a:r>
              <a:rPr lang="de-DE" dirty="0" err="1">
                <a:latin typeface="Avignon Pro"/>
              </a:rPr>
              <a:t>to</a:t>
            </a:r>
            <a:r>
              <a:rPr lang="de-DE" dirty="0">
                <a:latin typeface="Avignon Pro"/>
              </a:rPr>
              <a:t> Use Gamification </a:t>
            </a:r>
            <a:r>
              <a:rPr lang="de-DE" dirty="0" err="1">
                <a:latin typeface="Avignon Pro"/>
              </a:rPr>
              <a:t>for</a:t>
            </a:r>
            <a:r>
              <a:rPr lang="de-DE" dirty="0">
                <a:latin typeface="Avignon Pro"/>
              </a:rPr>
              <a:t> Training in Higher Education: </a:t>
            </a:r>
            <a:r>
              <a:rPr lang="de-DE" dirty="0" err="1">
                <a:latin typeface="Avignon Pro"/>
              </a:rPr>
              <a:t>Integrating</a:t>
            </a:r>
            <a:r>
              <a:rPr lang="de-DE" dirty="0">
                <a:latin typeface="Avignon Pro"/>
              </a:rPr>
              <a:t> </a:t>
            </a:r>
            <a:r>
              <a:rPr lang="de-DE" dirty="0" err="1">
                <a:latin typeface="Avignon Pro"/>
              </a:rPr>
              <a:t>the</a:t>
            </a:r>
            <a:r>
              <a:rPr lang="de-DE" dirty="0">
                <a:latin typeface="Avignon Pro"/>
              </a:rPr>
              <a:t> Technology Acceptance Model (TAM), </a:t>
            </a:r>
            <a:r>
              <a:rPr lang="de-DE" dirty="0" err="1">
                <a:latin typeface="Avignon Pro"/>
              </a:rPr>
              <a:t>Social</a:t>
            </a:r>
            <a:r>
              <a:rPr lang="de-DE" dirty="0">
                <a:latin typeface="Avignon Pro"/>
              </a:rPr>
              <a:t> Motivation, and Task Technology Fit (TTF)," in IEEE Access, vol. 8, pp. 21473-21484, 2020, </a:t>
            </a:r>
            <a:r>
              <a:rPr lang="de-DE" dirty="0" err="1">
                <a:latin typeface="Avignon Pro"/>
              </a:rPr>
              <a:t>doi</a:t>
            </a:r>
            <a:r>
              <a:rPr lang="de-DE" dirty="0">
                <a:latin typeface="Avignon Pro"/>
              </a:rPr>
              <a:t>: 10.1109/ACCESS.2020.2966179.</a:t>
            </a:r>
          </a:p>
          <a:p>
            <a:endParaRPr lang="de-DE" dirty="0">
              <a:latin typeface="Avignon Pro"/>
            </a:endParaRPr>
          </a:p>
          <a:p>
            <a:endParaRPr lang="de-DE" dirty="0">
              <a:latin typeface="Avignon Pro"/>
            </a:endParaRPr>
          </a:p>
          <a:p>
            <a:r>
              <a:rPr lang="de-DE" dirty="0">
                <a:latin typeface="Avignon Pro"/>
              </a:rPr>
              <a:t>- (Folie 10) Kim, J. G., Kim, T., Kim, S.-I., Jang, S.-y., Lee, E. B. (S.), Yoo, H.-J., Han, K., &amp; Hong, H. (2022). The </a:t>
            </a:r>
            <a:r>
              <a:rPr lang="de-DE" dirty="0" err="1">
                <a:latin typeface="Avignon Pro"/>
              </a:rPr>
              <a:t>Workplace</a:t>
            </a:r>
            <a:r>
              <a:rPr lang="de-DE" dirty="0">
                <a:latin typeface="Avignon Pro"/>
              </a:rPr>
              <a:t> </a:t>
            </a:r>
            <a:r>
              <a:rPr lang="de-DE" dirty="0" err="1">
                <a:latin typeface="Avignon Pro"/>
              </a:rPr>
              <a:t>Playbook</a:t>
            </a:r>
            <a:r>
              <a:rPr lang="de-DE" dirty="0">
                <a:latin typeface="Avignon Pro"/>
              </a:rPr>
              <a:t> VR: </a:t>
            </a:r>
            <a:r>
              <a:rPr lang="de-DE" dirty="0" err="1">
                <a:latin typeface="Avignon Pro"/>
              </a:rPr>
              <a:t>Exploring</a:t>
            </a:r>
            <a:r>
              <a:rPr lang="de-DE" dirty="0">
                <a:latin typeface="Avignon Pro"/>
              </a:rPr>
              <a:t> </a:t>
            </a:r>
            <a:r>
              <a:rPr lang="de-DE" dirty="0" err="1">
                <a:latin typeface="Avignon Pro"/>
              </a:rPr>
              <a:t>the</a:t>
            </a:r>
            <a:r>
              <a:rPr lang="de-DE" dirty="0">
                <a:latin typeface="Avignon Pro"/>
              </a:rPr>
              <a:t> Design Space </a:t>
            </a:r>
            <a:r>
              <a:rPr lang="de-DE" dirty="0" err="1">
                <a:latin typeface="Avignon Pro"/>
              </a:rPr>
              <a:t>of</a:t>
            </a:r>
            <a:r>
              <a:rPr lang="de-DE" dirty="0">
                <a:latin typeface="Avignon Pro"/>
              </a:rPr>
              <a:t> Virtual Reality </a:t>
            </a:r>
            <a:r>
              <a:rPr lang="de-DE" dirty="0" err="1">
                <a:latin typeface="Avignon Pro"/>
              </a:rPr>
              <a:t>to</a:t>
            </a:r>
            <a:r>
              <a:rPr lang="de-DE" dirty="0">
                <a:latin typeface="Avignon Pro"/>
              </a:rPr>
              <a:t> Foster Understanding </a:t>
            </a:r>
            <a:r>
              <a:rPr lang="de-DE" dirty="0" err="1">
                <a:latin typeface="Avignon Pro"/>
              </a:rPr>
              <a:t>of</a:t>
            </a:r>
            <a:r>
              <a:rPr lang="de-DE" dirty="0">
                <a:latin typeface="Avignon Pro"/>
              </a:rPr>
              <a:t> and Support </a:t>
            </a:r>
            <a:r>
              <a:rPr lang="de-DE" dirty="0" err="1">
                <a:latin typeface="Avignon Pro"/>
              </a:rPr>
              <a:t>for</a:t>
            </a:r>
            <a:r>
              <a:rPr lang="de-DE" dirty="0">
                <a:latin typeface="Avignon Pro"/>
              </a:rPr>
              <a:t> </a:t>
            </a:r>
            <a:r>
              <a:rPr lang="de-DE" dirty="0" err="1">
                <a:latin typeface="Avignon Pro"/>
              </a:rPr>
              <a:t>Autistic</a:t>
            </a:r>
            <a:r>
              <a:rPr lang="de-DE" dirty="0">
                <a:latin typeface="Avignon Pro"/>
              </a:rPr>
              <a:t> People. Proceedings </a:t>
            </a:r>
            <a:r>
              <a:rPr lang="de-DE" dirty="0" err="1">
                <a:latin typeface="Avignon Pro"/>
              </a:rPr>
              <a:t>of</a:t>
            </a:r>
            <a:r>
              <a:rPr lang="de-DE" dirty="0">
                <a:latin typeface="Avignon Pro"/>
              </a:rPr>
              <a:t> </a:t>
            </a:r>
            <a:r>
              <a:rPr lang="de-DE" dirty="0" err="1">
                <a:latin typeface="Avignon Pro"/>
              </a:rPr>
              <a:t>the</a:t>
            </a:r>
            <a:r>
              <a:rPr lang="de-DE" dirty="0">
                <a:latin typeface="Avignon Pro"/>
              </a:rPr>
              <a:t> ACM on Human-Computer Interaction, 6, 1-24</a:t>
            </a:r>
          </a:p>
          <a:p>
            <a:endParaRPr lang="de-DE" dirty="0">
              <a:latin typeface="Avignon Pro"/>
            </a:endParaRPr>
          </a:p>
          <a:p>
            <a:r>
              <a:rPr lang="de-DE" dirty="0">
                <a:latin typeface="Avignon Pro"/>
              </a:rPr>
              <a:t>- </a:t>
            </a:r>
          </a:p>
          <a:p>
            <a:endParaRPr lang="de-DE" dirty="0">
              <a:latin typeface="Avignon Pro"/>
            </a:endParaRPr>
          </a:p>
        </p:txBody>
      </p:sp>
    </p:spTree>
    <p:extLst>
      <p:ext uri="{BB962C8B-B14F-4D97-AF65-F5344CB8AC3E}">
        <p14:creationId xmlns:p14="http://schemas.microsoft.com/office/powerpoint/2010/main" val="4154266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4035E-4124-BFBF-5298-12FC47147FD6}"/>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DBA55DC1-3D97-49A8-1E20-CAB36738A012}"/>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pPr>
              <a:defRPr b="1" cap="none">
                <a:latin typeface="Avignon Pro" charset="0"/>
                <a:ea typeface="Avignon Pro" charset="0"/>
                <a:cs typeface="Avignon Pro" charset="0"/>
              </a:defRPr>
            </a:pPr>
            <a:r>
              <a:rPr lang="en-US" dirty="0" err="1">
                <a:latin typeface="Avignon Pro"/>
              </a:rPr>
              <a:t>Überarbeitetes</a:t>
            </a:r>
            <a:r>
              <a:rPr lang="en-US" dirty="0">
                <a:latin typeface="Avignon Pro"/>
              </a:rPr>
              <a:t> </a:t>
            </a:r>
            <a:r>
              <a:rPr lang="en-US" dirty="0" err="1">
                <a:latin typeface="Avignon Pro"/>
              </a:rPr>
              <a:t>Domänenmodell</a:t>
            </a:r>
            <a:endParaRPr lang="en-US" dirty="0" err="1"/>
          </a:p>
        </p:txBody>
      </p:sp>
      <p:sp>
        <p:nvSpPr>
          <p:cNvPr id="4" name="Slide Number Placeholder 3">
            <a:extLst>
              <a:ext uri="{FF2B5EF4-FFF2-40B4-BE49-F238E27FC236}">
                <a16:creationId xmlns:a16="http://schemas.microsoft.com/office/drawing/2014/main" id="{57ED5952-2AB1-E7C9-20E1-F2BD411C0421}"/>
              </a:ext>
            </a:extLst>
          </p:cNvPr>
          <p:cNvSpPr>
            <a:spLocks noGrp="1"/>
          </p:cNvSpPr>
          <p:nvPr>
            <p:ph type="sldNum" sz="quarter" idx="12"/>
          </p:nvPr>
        </p:nvSpPr>
        <p:spPr/>
        <p:txBody>
          <a:bodyPr/>
          <a:lstStyle/>
          <a:p>
            <a:fld id="{54E86775-3BB9-BD91-F750-CDC4291E0198}" type="slidenum">
              <a:rPr lang="en-GB" sz="1600" dirty="0">
                <a:latin typeface="Calibri"/>
                <a:ea typeface="SimSun"/>
                <a:cs typeface="Times New Roman"/>
              </a:rPr>
              <a:t>3</a:t>
            </a:fld>
            <a:endParaRPr lang="en-GB" sz="1600" dirty="0">
              <a:latin typeface="Calibri"/>
              <a:ea typeface="SimSun"/>
              <a:cs typeface="Times New Roman"/>
            </a:endParaRPr>
          </a:p>
        </p:txBody>
      </p:sp>
      <p:pic>
        <p:nvPicPr>
          <p:cNvPr id="8" name="Inhaltsplatzhalter 7" descr="Ein Bild, das Diagramm, Text, Plan, technische Zeichnung enthält.">
            <a:extLst>
              <a:ext uri="{FF2B5EF4-FFF2-40B4-BE49-F238E27FC236}">
                <a16:creationId xmlns:a16="http://schemas.microsoft.com/office/drawing/2014/main" id="{3AD136E4-C500-5A80-8EEB-59DEA8BA75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71851" y="1190894"/>
            <a:ext cx="7370567" cy="5637072"/>
          </a:xfrm>
        </p:spPr>
      </p:pic>
    </p:spTree>
    <p:extLst>
      <p:ext uri="{BB962C8B-B14F-4D97-AF65-F5344CB8AC3E}">
        <p14:creationId xmlns:p14="http://schemas.microsoft.com/office/powerpoint/2010/main" val="4143332106"/>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smNativeData" xmlns:pr="smNativeData" xmlns:p15="http://schemas.microsoft.com/office/powerpoint/2012/main"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C8A72-39FD-5F96-8F51-0EC60407C84D}"/>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4C9270FC-7696-8BE9-A350-8736293CAF77}"/>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pPr>
              <a:defRPr b="1" cap="none">
                <a:latin typeface="Avignon Pro" charset="0"/>
                <a:ea typeface="Avignon Pro" charset="0"/>
                <a:cs typeface="Avignon Pro" charset="0"/>
              </a:defRPr>
            </a:pPr>
            <a:r>
              <a:rPr lang="en-US" dirty="0" err="1">
                <a:latin typeface="Avignon Pro"/>
              </a:rPr>
              <a:t>Überarbeitete</a:t>
            </a:r>
            <a:r>
              <a:rPr lang="en-US" dirty="0">
                <a:latin typeface="Avignon Pro"/>
              </a:rPr>
              <a:t> </a:t>
            </a:r>
            <a:r>
              <a:rPr lang="en-US" dirty="0" err="1">
                <a:latin typeface="Avignon Pro"/>
              </a:rPr>
              <a:t>funktionale</a:t>
            </a:r>
            <a:r>
              <a:rPr lang="en-US" dirty="0">
                <a:latin typeface="Avignon Pro"/>
              </a:rPr>
              <a:t> </a:t>
            </a:r>
            <a:r>
              <a:rPr lang="en-US" dirty="0" err="1">
                <a:latin typeface="Avignon Pro"/>
              </a:rPr>
              <a:t>Anforderungen</a:t>
            </a:r>
            <a:endParaRPr lang="en-US" dirty="0"/>
          </a:p>
        </p:txBody>
      </p:sp>
      <p:sp>
        <p:nvSpPr>
          <p:cNvPr id="3" name="SlideText1">
            <a:extLst>
              <a:ext uri="{FF2B5EF4-FFF2-40B4-BE49-F238E27FC236}">
                <a16:creationId xmlns:a16="http://schemas.microsoft.com/office/drawing/2014/main" id="{B59023ED-D3E2-D1B0-A1B4-BED0308A2436}"/>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NgJAABARwAAsCUAABAAAAAmAAAACAAAAAAAAAAAAAAA"/>
              </a:ext>
            </a:extLst>
          </p:cNvSpPr>
          <p:nvPr>
            <p:ph type="body" idx="1"/>
          </p:nvPr>
        </p:nvSpPr>
        <p:spPr>
          <a:xfrm>
            <a:off x="609600" y="1600200"/>
            <a:ext cx="10972800" cy="4842510"/>
          </a:xfrm>
        </p:spPr>
        <p:txBody>
          <a:bodyPr/>
          <a:lstStyle/>
          <a:p>
            <a:pPr>
              <a:defRPr cap="none">
                <a:latin typeface="Avignon Pro" charset="0"/>
                <a:ea typeface="Avignon Pro" charset="0"/>
                <a:cs typeface="Avignon Pro" charset="0"/>
              </a:defRPr>
            </a:pPr>
            <a:endParaRPr lang="de-DE" dirty="0"/>
          </a:p>
        </p:txBody>
      </p:sp>
      <p:sp>
        <p:nvSpPr>
          <p:cNvPr id="4" name="Slide Number Placeholder 3">
            <a:extLst>
              <a:ext uri="{FF2B5EF4-FFF2-40B4-BE49-F238E27FC236}">
                <a16:creationId xmlns:a16="http://schemas.microsoft.com/office/drawing/2014/main" id="{6DAED51F-6BBD-AEA1-235D-91ED5DFAE830}"/>
              </a:ext>
            </a:extLst>
          </p:cNvPr>
          <p:cNvSpPr>
            <a:spLocks noGrp="1"/>
          </p:cNvSpPr>
          <p:nvPr>
            <p:ph type="sldNum" sz="quarter" idx="12"/>
          </p:nvPr>
        </p:nvSpPr>
        <p:spPr/>
        <p:txBody>
          <a:bodyPr/>
          <a:lstStyle/>
          <a:p>
            <a:fld id="{54E86775-3BB9-BD91-F750-CDC4291E0198}" type="slidenum">
              <a:rPr lang="en-GB" sz="1600" dirty="0">
                <a:latin typeface="Calibri"/>
                <a:ea typeface="SimSun"/>
                <a:cs typeface="Times New Roman"/>
              </a:rPr>
              <a:t>4</a:t>
            </a:fld>
            <a:endParaRPr lang="en-GB" sz="1600" dirty="0">
              <a:latin typeface="Calibri"/>
              <a:ea typeface="SimSun"/>
              <a:cs typeface="Times New Roman"/>
            </a:endParaRPr>
          </a:p>
        </p:txBody>
      </p:sp>
      <p:pic>
        <p:nvPicPr>
          <p:cNvPr id="5" name="Grafik 4">
            <a:extLst>
              <a:ext uri="{FF2B5EF4-FFF2-40B4-BE49-F238E27FC236}">
                <a16:creationId xmlns:a16="http://schemas.microsoft.com/office/drawing/2014/main" id="{5FA87E32-C1B5-7869-4B20-856CCDF1E559}"/>
              </a:ext>
            </a:extLst>
          </p:cNvPr>
          <p:cNvPicPr>
            <a:picLocks noChangeAspect="1"/>
          </p:cNvPicPr>
          <p:nvPr/>
        </p:nvPicPr>
        <p:blipFill>
          <a:blip r:embed="rId3"/>
          <a:stretch>
            <a:fillRect/>
          </a:stretch>
        </p:blipFill>
        <p:spPr>
          <a:xfrm>
            <a:off x="259503" y="2211078"/>
            <a:ext cx="11672993" cy="3620753"/>
          </a:xfrm>
          <a:prstGeom prst="rect">
            <a:avLst/>
          </a:prstGeom>
        </p:spPr>
      </p:pic>
    </p:spTree>
    <p:extLst>
      <p:ext uri="{BB962C8B-B14F-4D97-AF65-F5344CB8AC3E}">
        <p14:creationId xmlns:p14="http://schemas.microsoft.com/office/powerpoint/2010/main" val="903661264"/>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p15="http://schemas.microsoft.com/office/powerpoint/2012/main" xmlns:pr="smNativeData" xmlns="smNativeData" xmlns:p14="http://schemas.microsoft.com/office/powerpoint/2010/main" val="Ai5OZQAAAAAUBQAAAAAAAAoAAAACAAAAAAAAAAAAAAAAAAAAAQAAAAAAAAAAAAAAAAAAAAAAAAAAAAAA"/>
          </p:ext>
        </p:extLs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1B74B4-0EC5-78A3-E108-4C164E166100}"/>
              </a:ext>
            </a:extLst>
          </p:cNvPr>
          <p:cNvSpPr>
            <a:spLocks noGrp="1"/>
          </p:cNvSpPr>
          <p:nvPr>
            <p:ph type="title"/>
          </p:nvPr>
        </p:nvSpPr>
        <p:spPr/>
        <p:txBody>
          <a:bodyPr/>
          <a:lstStyle/>
          <a:p>
            <a:r>
              <a:rPr lang="de-DE" b="1" dirty="0">
                <a:latin typeface="Avignon Pro"/>
              </a:rPr>
              <a:t>Überarbeitete qualitative Anforderungen</a:t>
            </a:r>
            <a:endParaRPr lang="en-DE" b="1" dirty="0">
              <a:latin typeface="Avignon Pro"/>
            </a:endParaRPr>
          </a:p>
        </p:txBody>
      </p:sp>
      <p:sp>
        <p:nvSpPr>
          <p:cNvPr id="4" name="Datumsplatzhalter 3">
            <a:extLst>
              <a:ext uri="{FF2B5EF4-FFF2-40B4-BE49-F238E27FC236}">
                <a16:creationId xmlns:a16="http://schemas.microsoft.com/office/drawing/2014/main" id="{7F42513B-0381-2C9D-65BA-39CEC1B3EC49}"/>
              </a:ext>
            </a:extLst>
          </p:cNvPr>
          <p:cNvSpPr>
            <a:spLocks noGrp="1"/>
          </p:cNvSpPr>
          <p:nvPr>
            <p:ph type="dt" sz="quarter" idx="10"/>
          </p:nvPr>
        </p:nvSpPr>
        <p:spPr/>
        <p:txBody>
          <a:bodyPr/>
          <a:lstStyle/>
          <a:p>
            <a:fld id="{54E8149F-D1B9-BDE2-F750-27B75A1E0172}" type="datetime1">
              <a:rPr lang="en-DE" smtClean="0"/>
              <a:t>19/01/2024</a:t>
            </a:fld>
            <a:endParaRPr lang="en-DE"/>
          </a:p>
        </p:txBody>
      </p:sp>
      <p:sp>
        <p:nvSpPr>
          <p:cNvPr id="5" name="Foliennummernplatzhalter 4">
            <a:extLst>
              <a:ext uri="{FF2B5EF4-FFF2-40B4-BE49-F238E27FC236}">
                <a16:creationId xmlns:a16="http://schemas.microsoft.com/office/drawing/2014/main" id="{92C4452D-66EF-1219-139C-12C73C4A0C25}"/>
              </a:ext>
            </a:extLst>
          </p:cNvPr>
          <p:cNvSpPr>
            <a:spLocks noGrp="1"/>
          </p:cNvSpPr>
          <p:nvPr>
            <p:ph type="sldNum" sz="quarter" idx="12"/>
          </p:nvPr>
        </p:nvSpPr>
        <p:spPr/>
        <p:txBody>
          <a:bodyPr/>
          <a:lstStyle/>
          <a:p>
            <a:fld id="{54E86775-3BB9-BD91-F750-CDC4291E0198}" type="slidenum">
              <a:rPr lang="de-DE" smtClean="0"/>
              <a:t>5</a:t>
            </a:fld>
            <a:endParaRPr lang="de-DE"/>
          </a:p>
        </p:txBody>
      </p:sp>
      <p:pic>
        <p:nvPicPr>
          <p:cNvPr id="6" name="Inhaltsplatzhalter 5">
            <a:extLst>
              <a:ext uri="{FF2B5EF4-FFF2-40B4-BE49-F238E27FC236}">
                <a16:creationId xmlns:a16="http://schemas.microsoft.com/office/drawing/2014/main" id="{AE6492C3-DAE0-526D-2E58-E1A682E44190}"/>
              </a:ext>
            </a:extLst>
          </p:cNvPr>
          <p:cNvPicPr>
            <a:picLocks noGrp="1" noChangeAspect="1"/>
          </p:cNvPicPr>
          <p:nvPr>
            <p:ph idx="1"/>
          </p:nvPr>
        </p:nvPicPr>
        <p:blipFill>
          <a:blip r:embed="rId3"/>
          <a:stretch>
            <a:fillRect/>
          </a:stretch>
        </p:blipFill>
        <p:spPr>
          <a:xfrm>
            <a:off x="109271" y="2209165"/>
            <a:ext cx="11973457" cy="2672222"/>
          </a:xfrm>
          <a:prstGeom prst="rect">
            <a:avLst/>
          </a:prstGeom>
        </p:spPr>
      </p:pic>
    </p:spTree>
    <p:extLst>
      <p:ext uri="{BB962C8B-B14F-4D97-AF65-F5344CB8AC3E}">
        <p14:creationId xmlns:p14="http://schemas.microsoft.com/office/powerpoint/2010/main" val="2838397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65407-CD35-B1A2-9D64-5060692F5261}"/>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F22EE218-A0C9-76B9-CD81-664022443569}"/>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pPr>
              <a:defRPr b="1" cap="none">
                <a:latin typeface="Avignon Pro" charset="0"/>
                <a:ea typeface="Avignon Pro" charset="0"/>
                <a:cs typeface="Avignon Pro" charset="0"/>
              </a:defRPr>
            </a:pPr>
            <a:r>
              <a:rPr lang="en-US" dirty="0">
                <a:latin typeface="Avignon Pro"/>
              </a:rPr>
              <a:t>Persona – Heike </a:t>
            </a:r>
            <a:r>
              <a:rPr lang="en-US" dirty="0" err="1">
                <a:latin typeface="Avignon Pro"/>
              </a:rPr>
              <a:t>Ründeroth</a:t>
            </a:r>
            <a:endParaRPr lang="en-US" dirty="0" err="1">
              <a:latin typeface="Avignon Pro"/>
              <a:ea typeface="Calibri"/>
              <a:cs typeface="Calibri"/>
            </a:endParaRPr>
          </a:p>
        </p:txBody>
      </p:sp>
      <p:sp>
        <p:nvSpPr>
          <p:cNvPr id="4" name="Slide Number Placeholder 3">
            <a:extLst>
              <a:ext uri="{FF2B5EF4-FFF2-40B4-BE49-F238E27FC236}">
                <a16:creationId xmlns:a16="http://schemas.microsoft.com/office/drawing/2014/main" id="{AC813D67-E9A0-65DB-75AE-3C6EBCCF53AB}"/>
              </a:ext>
            </a:extLst>
          </p:cNvPr>
          <p:cNvSpPr>
            <a:spLocks noGrp="1"/>
          </p:cNvSpPr>
          <p:nvPr>
            <p:ph type="sldNum" sz="quarter" idx="12"/>
          </p:nvPr>
        </p:nvSpPr>
        <p:spPr/>
        <p:txBody>
          <a:bodyPr/>
          <a:lstStyle/>
          <a:p>
            <a:fld id="{54E86775-3BB9-BD91-F750-CDC4291E0198}" type="slidenum">
              <a:rPr lang="en-GB" sz="1600" dirty="0">
                <a:latin typeface="Calibri"/>
                <a:ea typeface="SimSun"/>
                <a:cs typeface="Times New Roman"/>
              </a:rPr>
              <a:t>6</a:t>
            </a:fld>
            <a:endParaRPr lang="en-GB" sz="1600" dirty="0">
              <a:latin typeface="Calibri"/>
              <a:ea typeface="SimSun"/>
              <a:cs typeface="Times New Roman"/>
            </a:endParaRPr>
          </a:p>
        </p:txBody>
      </p:sp>
      <p:pic>
        <p:nvPicPr>
          <p:cNvPr id="5" name="Picture 4" descr="A white text on a white background&#10;&#10;Description automatically generated">
            <a:extLst>
              <a:ext uri="{FF2B5EF4-FFF2-40B4-BE49-F238E27FC236}">
                <a16:creationId xmlns:a16="http://schemas.microsoft.com/office/drawing/2014/main" id="{487CE70E-0D8D-D7A8-6177-793DEAA66B74}"/>
              </a:ext>
            </a:extLst>
          </p:cNvPr>
          <p:cNvPicPr>
            <a:picLocks noChangeAspect="1"/>
          </p:cNvPicPr>
          <p:nvPr/>
        </p:nvPicPr>
        <p:blipFill rotWithShape="1">
          <a:blip r:embed="rId3"/>
          <a:srcRect b="39782"/>
          <a:stretch/>
        </p:blipFill>
        <p:spPr>
          <a:xfrm>
            <a:off x="485998" y="2428944"/>
            <a:ext cx="10747209" cy="2914880"/>
          </a:xfrm>
          <a:prstGeom prst="rect">
            <a:avLst/>
          </a:prstGeom>
        </p:spPr>
      </p:pic>
      <p:pic>
        <p:nvPicPr>
          <p:cNvPr id="3" name="Picture 2" descr="A person in a suit&#10;&#10;Description automatically generated">
            <a:extLst>
              <a:ext uri="{FF2B5EF4-FFF2-40B4-BE49-F238E27FC236}">
                <a16:creationId xmlns:a16="http://schemas.microsoft.com/office/drawing/2014/main" id="{9BBE5353-1437-BA61-48E8-6148E95A3BAA}"/>
              </a:ext>
            </a:extLst>
          </p:cNvPr>
          <p:cNvPicPr>
            <a:picLocks noChangeAspect="1"/>
          </p:cNvPicPr>
          <p:nvPr/>
        </p:nvPicPr>
        <p:blipFill>
          <a:blip r:embed="rId4"/>
          <a:stretch>
            <a:fillRect/>
          </a:stretch>
        </p:blipFill>
        <p:spPr>
          <a:xfrm>
            <a:off x="7297626" y="1875202"/>
            <a:ext cx="2336223" cy="2156114"/>
          </a:xfrm>
          <a:prstGeom prst="rect">
            <a:avLst/>
          </a:prstGeom>
        </p:spPr>
      </p:pic>
    </p:spTree>
    <p:extLst>
      <p:ext uri="{BB962C8B-B14F-4D97-AF65-F5344CB8AC3E}">
        <p14:creationId xmlns:p14="http://schemas.microsoft.com/office/powerpoint/2010/main" val="542692244"/>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smNativeData" xmlns:pr="smNativeData" xmlns:p15="http://schemas.microsoft.com/office/powerpoint/2012/main" val="Ai5OZQAAAAAUBQAAAAAAAAoAAAACAAAAAAAAAAAAAAAAAAAAAQAAAAAAAAAAAAAAAAAAAAAAAAAAAAAA"/>
          </p:ext>
        </p:extLst>
      </p:transition>
    </mc:Choice>
    <mc:Fallback xmlns="">
      <p:transition spd="slow">
        <p:wipe dir="r"/>
        <p:extLst>
          <p:ext uri="smNativeData">
            <pr:smNativeData xmlns:p15="http://schemas.microsoft.com/office/powerpoint/2012/main" xmlns:pr="smNativeData" xmlns="smNativeData" xmlns:p14="http://schemas.microsoft.com/office/powerpoint/2010/main" val="Ai5OZQAAAAAUBQAAAAAAAAoAAAACAAAAAAAAAAAAAAAAAAAAAQAAAAAAAAAAAAAAAAAAAAAAAAAAAAAA"/>
          </p:ext>
        </p:extLs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4FB28-4493-AF69-C57E-EE624725A17A}"/>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59D2D59F-86EC-CC78-E9C3-3BA30A3F4895}"/>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pPr>
              <a:defRPr b="1" cap="none">
                <a:latin typeface="Avignon Pro" charset="0"/>
                <a:ea typeface="Avignon Pro" charset="0"/>
                <a:cs typeface="Avignon Pro" charset="0"/>
              </a:defRPr>
            </a:pPr>
            <a:r>
              <a:rPr lang="en-US" dirty="0">
                <a:latin typeface="Avignon Pro"/>
              </a:rPr>
              <a:t>Persona – Carla Schumacher-Langley</a:t>
            </a:r>
            <a:endParaRPr lang="en-US" dirty="0"/>
          </a:p>
        </p:txBody>
      </p:sp>
      <p:sp>
        <p:nvSpPr>
          <p:cNvPr id="4" name="Slide Number Placeholder 3">
            <a:extLst>
              <a:ext uri="{FF2B5EF4-FFF2-40B4-BE49-F238E27FC236}">
                <a16:creationId xmlns:a16="http://schemas.microsoft.com/office/drawing/2014/main" id="{410B4E6F-09FE-C7C4-7CFA-7D27926E817C}"/>
              </a:ext>
            </a:extLst>
          </p:cNvPr>
          <p:cNvSpPr>
            <a:spLocks noGrp="1"/>
          </p:cNvSpPr>
          <p:nvPr>
            <p:ph type="sldNum" sz="quarter" idx="12"/>
          </p:nvPr>
        </p:nvSpPr>
        <p:spPr/>
        <p:txBody>
          <a:bodyPr/>
          <a:lstStyle/>
          <a:p>
            <a:fld id="{54E86775-3BB9-BD91-F750-CDC4291E0198}" type="slidenum">
              <a:rPr lang="en-GB" sz="1600" dirty="0">
                <a:latin typeface="Calibri"/>
                <a:ea typeface="SimSun"/>
                <a:cs typeface="Times New Roman"/>
              </a:rPr>
              <a:t>7</a:t>
            </a:fld>
            <a:endParaRPr lang="en-GB" sz="1600" dirty="0">
              <a:latin typeface="Calibri"/>
              <a:ea typeface="SimSun"/>
              <a:cs typeface="Times New Roman"/>
            </a:endParaRPr>
          </a:p>
        </p:txBody>
      </p:sp>
      <p:pic>
        <p:nvPicPr>
          <p:cNvPr id="7" name="Content Placeholder 6" descr="A white background with black text&#10;&#10;Description automatically generated">
            <a:extLst>
              <a:ext uri="{FF2B5EF4-FFF2-40B4-BE49-F238E27FC236}">
                <a16:creationId xmlns:a16="http://schemas.microsoft.com/office/drawing/2014/main" id="{0FE4DEBF-218B-C992-432B-175DC1B37FC5}"/>
              </a:ext>
            </a:extLst>
          </p:cNvPr>
          <p:cNvPicPr>
            <a:picLocks noGrp="1" noChangeAspect="1"/>
          </p:cNvPicPr>
          <p:nvPr>
            <p:ph idx="1"/>
          </p:nvPr>
        </p:nvPicPr>
        <p:blipFill>
          <a:blip r:embed="rId3"/>
          <a:stretch>
            <a:fillRect/>
          </a:stretch>
        </p:blipFill>
        <p:spPr>
          <a:xfrm>
            <a:off x="471054" y="2367842"/>
            <a:ext cx="10972800" cy="3129539"/>
          </a:xfrm>
        </p:spPr>
      </p:pic>
      <p:pic>
        <p:nvPicPr>
          <p:cNvPr id="8" name="Picture 7" descr="A person standing in front of a computer&#10;&#10;Description automatically generated">
            <a:extLst>
              <a:ext uri="{FF2B5EF4-FFF2-40B4-BE49-F238E27FC236}">
                <a16:creationId xmlns:a16="http://schemas.microsoft.com/office/drawing/2014/main" id="{5460F91F-986D-ADCC-43E8-7DE9964FCFAF}"/>
              </a:ext>
            </a:extLst>
          </p:cNvPr>
          <p:cNvPicPr>
            <a:picLocks noChangeAspect="1"/>
          </p:cNvPicPr>
          <p:nvPr/>
        </p:nvPicPr>
        <p:blipFill>
          <a:blip r:embed="rId4"/>
          <a:stretch>
            <a:fillRect/>
          </a:stretch>
        </p:blipFill>
        <p:spPr>
          <a:xfrm>
            <a:off x="7487207" y="1579418"/>
            <a:ext cx="3632240" cy="2909455"/>
          </a:xfrm>
          <a:prstGeom prst="rect">
            <a:avLst/>
          </a:prstGeom>
        </p:spPr>
      </p:pic>
    </p:spTree>
    <p:extLst>
      <p:ext uri="{BB962C8B-B14F-4D97-AF65-F5344CB8AC3E}">
        <p14:creationId xmlns:p14="http://schemas.microsoft.com/office/powerpoint/2010/main" val="697805873"/>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smNativeData" xmlns:pr="smNativeData" xmlns:p15="http://schemas.microsoft.com/office/powerpoint/2012/main" xmlns:p14="http://schemas.microsoft.com/office/powerpoint/2010/main" val="Ai5OZQAAAAAUBQAAAAAAAAoAAAACAAAAAAAAAAAAAAAAAAAAAQAAAAAAAAAAAAAAAAAAAAAAAAAAAAAA"/>
          </p:ext>
        </p:extLs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EE2A2-BC71-0F8F-A671-822C6265B0A9}"/>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5BDB5AB5-712E-0721-9A58-2A07A3BD5F8B}"/>
              </a:ext>
            </a:extLst>
          </p:cNvPr>
          <p:cNvSpPr>
            <a:spLocks noGrp="1" noChangeArrowheads="1"/>
            <a:extLst>
              <a:ext uri="smNativeData">
                <pr:smNativeData xmlns="smNativeData" xmlns:pr="smNativeData" xmlns:p15="http://schemas.microsoft.com/office/powerpoint/2012/main" xmlns:p14="http://schemas.microsoft.com/office/powerpoint/2010/main" xmlns:mc="http://schemas.openxmlformats.org/markup-compatibility/2006" val="SMDATA_15_Ai5OZR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pPr>
              <a:defRPr b="1" cap="none">
                <a:latin typeface="Avignon Pro" charset="0"/>
                <a:ea typeface="Avignon Pro" charset="0"/>
                <a:cs typeface="Avignon Pro" charset="0"/>
              </a:defRPr>
            </a:pPr>
            <a:r>
              <a:rPr lang="en-US" dirty="0">
                <a:latin typeface="Avignon Pro"/>
              </a:rPr>
              <a:t>Persona – Markus Steinbach</a:t>
            </a:r>
            <a:endParaRPr lang="en-US" dirty="0"/>
          </a:p>
        </p:txBody>
      </p:sp>
      <p:sp>
        <p:nvSpPr>
          <p:cNvPr id="4" name="Slide Number Placeholder 3">
            <a:extLst>
              <a:ext uri="{FF2B5EF4-FFF2-40B4-BE49-F238E27FC236}">
                <a16:creationId xmlns:a16="http://schemas.microsoft.com/office/drawing/2014/main" id="{D8F11F9A-AA99-DED9-B1C2-1CE1B2282885}"/>
              </a:ext>
            </a:extLst>
          </p:cNvPr>
          <p:cNvSpPr>
            <a:spLocks noGrp="1"/>
          </p:cNvSpPr>
          <p:nvPr>
            <p:ph type="sldNum" sz="quarter" idx="12"/>
          </p:nvPr>
        </p:nvSpPr>
        <p:spPr/>
        <p:txBody>
          <a:bodyPr/>
          <a:lstStyle/>
          <a:p>
            <a:fld id="{54E86775-3BB9-BD91-F750-CDC4291E0198}" type="slidenum">
              <a:rPr lang="en-GB" sz="1600" dirty="0">
                <a:latin typeface="Calibri"/>
                <a:ea typeface="SimSun"/>
                <a:cs typeface="Times New Roman"/>
              </a:rPr>
              <a:t>8</a:t>
            </a:fld>
            <a:endParaRPr lang="en-GB" sz="1600" dirty="0">
              <a:latin typeface="Calibri"/>
              <a:ea typeface="SimSun"/>
              <a:cs typeface="Times New Roman"/>
            </a:endParaRPr>
          </a:p>
        </p:txBody>
      </p:sp>
      <p:pic>
        <p:nvPicPr>
          <p:cNvPr id="8" name="Picture 7" descr="A white background with black text&#10;&#10;Description automatically generated">
            <a:extLst>
              <a:ext uri="{FF2B5EF4-FFF2-40B4-BE49-F238E27FC236}">
                <a16:creationId xmlns:a16="http://schemas.microsoft.com/office/drawing/2014/main" id="{57621312-E1DB-67E5-D302-B6AA0445857A}"/>
              </a:ext>
            </a:extLst>
          </p:cNvPr>
          <p:cNvPicPr>
            <a:picLocks noChangeAspect="1"/>
          </p:cNvPicPr>
          <p:nvPr/>
        </p:nvPicPr>
        <p:blipFill>
          <a:blip r:embed="rId3"/>
          <a:stretch>
            <a:fillRect/>
          </a:stretch>
        </p:blipFill>
        <p:spPr>
          <a:xfrm>
            <a:off x="603849" y="2375735"/>
            <a:ext cx="10840529" cy="3055436"/>
          </a:xfrm>
          <a:prstGeom prst="rect">
            <a:avLst/>
          </a:prstGeom>
        </p:spPr>
      </p:pic>
      <p:pic>
        <p:nvPicPr>
          <p:cNvPr id="7" name="Content Placeholder 6" descr="A person wearing a headset and talking to a person&#10;&#10;Description automatically generated">
            <a:extLst>
              <a:ext uri="{FF2B5EF4-FFF2-40B4-BE49-F238E27FC236}">
                <a16:creationId xmlns:a16="http://schemas.microsoft.com/office/drawing/2014/main" id="{992FE5C9-AE3B-9651-BAE0-2E73AF33A2C6}"/>
              </a:ext>
            </a:extLst>
          </p:cNvPr>
          <p:cNvPicPr>
            <a:picLocks noGrp="1" noChangeAspect="1"/>
          </p:cNvPicPr>
          <p:nvPr>
            <p:ph idx="1"/>
          </p:nvPr>
        </p:nvPicPr>
        <p:blipFill>
          <a:blip r:embed="rId4"/>
          <a:stretch>
            <a:fillRect/>
          </a:stretch>
        </p:blipFill>
        <p:spPr>
          <a:xfrm>
            <a:off x="7853663" y="1815860"/>
            <a:ext cx="2609427" cy="2700356"/>
          </a:xfrm>
        </p:spPr>
      </p:pic>
    </p:spTree>
    <p:extLst>
      <p:ext uri="{BB962C8B-B14F-4D97-AF65-F5344CB8AC3E}">
        <p14:creationId xmlns:p14="http://schemas.microsoft.com/office/powerpoint/2010/main" val="2178585232"/>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smNativeData" xmlns:pr="smNativeData" xmlns:p15="http://schemas.microsoft.com/office/powerpoint/2012/main" val="Ai5OZQAAAAAUBQAAAAAAAAoAAAACAAAAAAAAAAAAAAAAAAAAAQAAAAAAAAAAAAAAAAAAAAAAAAAAAAAA"/>
          </p:ext>
        </p:extLst>
      </p:transition>
    </mc:Choice>
    <mc:Fallback xmlns="">
      <p:transition spd="slow">
        <p:wipe dir="r"/>
        <p:extLst>
          <p:ext uri="smNativeData">
            <pr:smNativeData xmlns:p15="http://schemas.microsoft.com/office/powerpoint/2012/main" xmlns:pr="smNativeData" xmlns="smNativeData" xmlns:p14="http://schemas.microsoft.com/office/powerpoint/2010/main" val="Ai5OZQAAAAAUBQAAAAAAAAoAAAACAAAAAAAAAAAAAAAAAAAAAQAAAAAAAAAAAAAAAAAAAAAAAAAAAAAA"/>
          </p:ext>
        </p:extLs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33C6B-B5B5-D680-D276-7986352D9D57}"/>
            </a:ext>
          </a:extLst>
        </p:cNvPr>
        <p:cNvGrpSpPr/>
        <p:nvPr/>
      </p:nvGrpSpPr>
      <p:grpSpPr>
        <a:xfrm>
          <a:off x="0" y="0"/>
          <a:ext cx="0" cy="0"/>
          <a:chOff x="0" y="0"/>
          <a:chExt cx="0" cy="0"/>
        </a:xfrm>
      </p:grpSpPr>
      <p:sp>
        <p:nvSpPr>
          <p:cNvPr id="2" name="SlideTitle1">
            <a:extLst>
              <a:ext uri="{FF2B5EF4-FFF2-40B4-BE49-F238E27FC236}">
                <a16:creationId xmlns:a16="http://schemas.microsoft.com/office/drawing/2014/main" id="{DABC6154-33CE-0C08-C82E-6CA660B68FEA}"/>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B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LABAABARwAAuAgAABAAAAAmAAAACAAAAAAAAAAAAAAA"/>
              </a:ext>
            </a:extLst>
          </p:cNvSpPr>
          <p:nvPr>
            <p:ph type="title"/>
          </p:nvPr>
        </p:nvSpPr>
        <p:spPr/>
        <p:txBody>
          <a:bodyPr/>
          <a:lstStyle/>
          <a:p>
            <a:pPr>
              <a:defRPr b="1" cap="none">
                <a:latin typeface="Avignon Pro" charset="0"/>
                <a:ea typeface="Avignon Pro" charset="0"/>
                <a:cs typeface="Avignon Pro" charset="0"/>
              </a:defRPr>
            </a:pPr>
            <a:r>
              <a:rPr lang="en-US" dirty="0">
                <a:latin typeface="Avignon Pro"/>
              </a:rPr>
              <a:t>Social Computing </a:t>
            </a:r>
            <a:r>
              <a:rPr lang="en-US" dirty="0" err="1">
                <a:latin typeface="Avignon Pro"/>
              </a:rPr>
              <a:t>Einleitung</a:t>
            </a:r>
            <a:endParaRPr lang="en-US" dirty="0"/>
          </a:p>
        </p:txBody>
      </p:sp>
      <p:sp>
        <p:nvSpPr>
          <p:cNvPr id="3" name="SlideText1">
            <a:extLst>
              <a:ext uri="{FF2B5EF4-FFF2-40B4-BE49-F238E27FC236}">
                <a16:creationId xmlns:a16="http://schemas.microsoft.com/office/drawing/2014/main" id="{5F60F91F-1294-1A84-BC0A-1C170814624B}"/>
              </a:ext>
            </a:extLst>
          </p:cNvPr>
          <p:cNvSpPr>
            <a:spLocks noGrp="1" noChangeArrowheads="1"/>
            <a:extLst>
              <a:ext uri="smNativeData">
                <pr:smNativeData xmlns:mc="http://schemas.openxmlformats.org/markup-compatibility/2006" xmlns:p14="http://schemas.microsoft.com/office/powerpoint/2010/main" xmlns:p15="http://schemas.microsoft.com/office/powerpoint/2012/main" xmlns:pr="smNativeData" xmlns="smNativeData" val="SMDATA_15_Ai5OZRMAAAAlAAAAZAAAAA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AMAANgJAABARwAAsCUAABAAAAAmAAAACAAAAAAAAAAAAAAA"/>
              </a:ext>
            </a:extLst>
          </p:cNvSpPr>
          <p:nvPr>
            <p:ph type="body" idx="1"/>
          </p:nvPr>
        </p:nvSpPr>
        <p:spPr>
          <a:xfrm>
            <a:off x="609600" y="1600200"/>
            <a:ext cx="10972800" cy="4842510"/>
          </a:xfrm>
        </p:spPr>
        <p:txBody>
          <a:bodyPr/>
          <a:lstStyle/>
          <a:p>
            <a:pPr>
              <a:lnSpc>
                <a:spcPct val="150000"/>
              </a:lnSpc>
              <a:defRPr cap="none">
                <a:latin typeface="Avignon Pro" charset="0"/>
                <a:ea typeface="Avignon Pro" charset="0"/>
                <a:cs typeface="Avignon Pro" charset="0"/>
              </a:defRPr>
            </a:pPr>
            <a:r>
              <a:rPr lang="en-US" dirty="0"/>
              <a:t>Social Computing: </a:t>
            </a:r>
            <a:r>
              <a:rPr lang="en-US" dirty="0" err="1"/>
              <a:t>Interdisziplinäres</a:t>
            </a:r>
            <a:r>
              <a:rPr lang="en-US" dirty="0"/>
              <a:t> Feld</a:t>
            </a:r>
          </a:p>
          <a:p>
            <a:pPr>
              <a:lnSpc>
                <a:spcPct val="150000"/>
              </a:lnSpc>
              <a:defRPr cap="none">
                <a:latin typeface="Avignon Pro" charset="0"/>
                <a:ea typeface="Avignon Pro" charset="0"/>
                <a:cs typeface="Avignon Pro" charset="0"/>
              </a:defRPr>
            </a:pPr>
            <a:r>
              <a:rPr lang="en-US" dirty="0" err="1"/>
              <a:t>Größere</a:t>
            </a:r>
            <a:r>
              <a:rPr lang="en-US" dirty="0"/>
              <a:t> </a:t>
            </a:r>
            <a:r>
              <a:rPr lang="en-US" dirty="0" err="1"/>
              <a:t>Perspektive</a:t>
            </a:r>
            <a:r>
              <a:rPr lang="en-US" dirty="0"/>
              <a:t> </a:t>
            </a:r>
            <a:r>
              <a:rPr lang="en-US" dirty="0" err="1"/>
              <a:t>als</a:t>
            </a:r>
            <a:r>
              <a:rPr lang="en-US" dirty="0"/>
              <a:t> Gamification</a:t>
            </a:r>
          </a:p>
          <a:p>
            <a:pPr>
              <a:lnSpc>
                <a:spcPct val="150000"/>
              </a:lnSpc>
              <a:defRPr cap="none">
                <a:latin typeface="Avignon Pro" charset="0"/>
                <a:ea typeface="Avignon Pro" charset="0"/>
                <a:cs typeface="Avignon Pro" charset="0"/>
              </a:defRPr>
            </a:pPr>
            <a:r>
              <a:rPr lang="en-US" dirty="0" err="1"/>
              <a:t>Wechselwirkung</a:t>
            </a:r>
            <a:r>
              <a:rPr lang="en-US" dirty="0"/>
              <a:t> Gesellschaft, </a:t>
            </a:r>
            <a:r>
              <a:rPr lang="en-US" dirty="0" err="1"/>
              <a:t>soziale</a:t>
            </a:r>
            <a:r>
              <a:rPr lang="en-US" dirty="0"/>
              <a:t> </a:t>
            </a:r>
            <a:r>
              <a:rPr lang="en-US" dirty="0" err="1"/>
              <a:t>Beziehungen</a:t>
            </a:r>
            <a:r>
              <a:rPr lang="en-US" dirty="0"/>
              <a:t>, </a:t>
            </a:r>
            <a:r>
              <a:rPr lang="en-US" dirty="0" err="1"/>
              <a:t>Arbeitsumgebungen</a:t>
            </a:r>
            <a:r>
              <a:rPr lang="en-US" dirty="0"/>
              <a:t>, Kultur </a:t>
            </a:r>
            <a:r>
              <a:rPr lang="en-US" dirty="0" err="1"/>
              <a:t>uvm</a:t>
            </a:r>
            <a:r>
              <a:rPr lang="en-US" dirty="0"/>
              <a:t>.</a:t>
            </a:r>
          </a:p>
          <a:p>
            <a:pPr>
              <a:lnSpc>
                <a:spcPct val="150000"/>
              </a:lnSpc>
              <a:defRPr cap="none">
                <a:latin typeface="Avignon Pro" charset="0"/>
                <a:ea typeface="Avignon Pro" charset="0"/>
                <a:cs typeface="Avignon Pro" charset="0"/>
              </a:defRPr>
            </a:pPr>
            <a:r>
              <a:rPr lang="en-US" dirty="0"/>
              <a:t>Social Computing </a:t>
            </a:r>
            <a:r>
              <a:rPr lang="en-US" dirty="0" err="1"/>
              <a:t>im</a:t>
            </a:r>
            <a:r>
              <a:rPr lang="en-US" dirty="0"/>
              <a:t> </a:t>
            </a:r>
            <a:r>
              <a:rPr lang="en-US" dirty="0" err="1"/>
              <a:t>Kontext</a:t>
            </a:r>
            <a:r>
              <a:rPr lang="en-US" dirty="0"/>
              <a:t> </a:t>
            </a:r>
            <a:r>
              <a:rPr lang="en-US" dirty="0" err="1"/>
              <a:t>Arbeitsplatz</a:t>
            </a:r>
            <a:endParaRPr lang="en-US" dirty="0"/>
          </a:p>
          <a:p>
            <a:pPr>
              <a:lnSpc>
                <a:spcPct val="150000"/>
              </a:lnSpc>
              <a:defRPr cap="none">
                <a:latin typeface="Avignon Pro" charset="0"/>
                <a:ea typeface="Avignon Pro" charset="0"/>
                <a:cs typeface="Avignon Pro" charset="0"/>
              </a:defRPr>
            </a:pPr>
            <a:r>
              <a:rPr lang="en-US" dirty="0" err="1"/>
              <a:t>Relevanz</a:t>
            </a:r>
            <a:r>
              <a:rPr lang="en-US" dirty="0"/>
              <a:t> in </a:t>
            </a:r>
            <a:r>
              <a:rPr lang="en-US" dirty="0" err="1"/>
              <a:t>Literatur</a:t>
            </a:r>
            <a:endParaRPr lang="en-US" dirty="0"/>
          </a:p>
          <a:p>
            <a:pPr>
              <a:defRPr cap="none">
                <a:latin typeface="Avignon Pro" charset="0"/>
                <a:ea typeface="Avignon Pro" charset="0"/>
                <a:cs typeface="Avignon Pro" charset="0"/>
              </a:defRPr>
            </a:pPr>
            <a:endParaRPr lang="en-US" dirty="0"/>
          </a:p>
          <a:p>
            <a:pPr>
              <a:defRPr cap="none">
                <a:latin typeface="Avignon Pro" charset="0"/>
                <a:ea typeface="Avignon Pro" charset="0"/>
                <a:cs typeface="Avignon Pro" charset="0"/>
              </a:defRPr>
            </a:pPr>
            <a:endParaRPr lang="en-US" dirty="0"/>
          </a:p>
          <a:p>
            <a:pPr>
              <a:defRPr cap="none">
                <a:latin typeface="Avignon Pro" charset="0"/>
                <a:ea typeface="Avignon Pro" charset="0"/>
                <a:cs typeface="Avignon Pro" charset="0"/>
              </a:defRPr>
            </a:pPr>
            <a:endParaRPr lang="en-US" dirty="0"/>
          </a:p>
        </p:txBody>
      </p:sp>
      <p:sp>
        <p:nvSpPr>
          <p:cNvPr id="4" name="Slide Number Placeholder 3">
            <a:extLst>
              <a:ext uri="{FF2B5EF4-FFF2-40B4-BE49-F238E27FC236}">
                <a16:creationId xmlns:a16="http://schemas.microsoft.com/office/drawing/2014/main" id="{F8D6637F-916B-F8F2-A1C8-515666CABDFC}"/>
              </a:ext>
            </a:extLst>
          </p:cNvPr>
          <p:cNvSpPr>
            <a:spLocks noGrp="1"/>
          </p:cNvSpPr>
          <p:nvPr>
            <p:ph type="sldNum" sz="quarter" idx="12"/>
          </p:nvPr>
        </p:nvSpPr>
        <p:spPr/>
        <p:txBody>
          <a:bodyPr/>
          <a:lstStyle/>
          <a:p>
            <a:fld id="{54E86775-3BB9-BD91-F750-CDC4291E0198}" type="slidenum">
              <a:rPr lang="en-GB" sz="1600" dirty="0">
                <a:latin typeface="Calibri"/>
                <a:ea typeface="SimSun"/>
                <a:cs typeface="Times New Roman"/>
              </a:rPr>
              <a:t>9</a:t>
            </a:fld>
            <a:endParaRPr lang="en-GB" sz="1600" dirty="0">
              <a:latin typeface="Calibri"/>
              <a:ea typeface="SimSun"/>
              <a:cs typeface="Times New Roman"/>
            </a:endParaRPr>
          </a:p>
        </p:txBody>
      </p:sp>
    </p:spTree>
    <p:extLst>
      <p:ext uri="{BB962C8B-B14F-4D97-AF65-F5344CB8AC3E}">
        <p14:creationId xmlns:p14="http://schemas.microsoft.com/office/powerpoint/2010/main" val="1221675841"/>
      </p:ext>
    </p:extLst>
  </p:cSld>
  <p:clrMapOvr>
    <a:masterClrMapping/>
  </p:clrMapOvr>
  <mc:AlternateContent xmlns:mc="http://schemas.openxmlformats.org/markup-compatibility/2006" xmlns:p14="http://schemas.microsoft.com/office/powerpoint/2010/main">
    <mc:Choice Requires="p14">
      <p:transition spd="slow" p14:dur="1300">
        <p:wipe dir="r"/>
        <p:extLst>
          <p:ext uri="smNativeData">
            <pr:smNativeData xmlns:p15="http://schemas.microsoft.com/office/powerpoint/2012/main" xmlns:pr="smNativeData" xmlns="smNativeData" val="Ai5OZQAAAAAUBQAAAAAAAAoAAAACAAAAAAAAAAAAAAAAAAAAAQAAAAAAAAAAAAAAAAAAAAAAAAAAAAAA"/>
          </p:ext>
        </p:extLst>
      </p:transition>
    </mc:Choice>
    <mc:Fallback xmlns="">
      <p:transition spd="slow">
        <p:wipe dir="r"/>
        <p:extLst>
          <p:ext uri="smNativeData">
            <pr:smNativeData xmlns:p15="http://schemas.microsoft.com/office/powerpoint/2012/main" xmlns:pr="smNativeData" xmlns="smNativeData" xmlns:p14="http://schemas.microsoft.com/office/powerpoint/2010/main" val="Ai5OZQAAAAAUBQAAAAAAAAoAAAACAAAAAAAAAAAAAAAAAAAAAQAAAAAAAAAAAAAAAAAAAAAAAAAAAAAA"/>
          </p:ext>
        </p:extLst>
      </p:transition>
    </mc:Fallback>
  </mc:AlternateContent>
</p:sld>
</file>

<file path=ppt/theme/theme1.xml><?xml version="1.0" encoding="utf-8"?>
<a:theme xmlns:a="http://schemas.openxmlformats.org/drawingml/2006/main" name="Presentation">
  <a:themeElements>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000000"/>
        </a:dk2>
        <a:lt2>
          <a:srgbClr val="969696"/>
        </a:lt2>
        <a:accent1>
          <a:srgbClr val="FBDF53"/>
        </a:accent1>
        <a:accent2>
          <a:srgbClr val="FF9966"/>
        </a:accent2>
        <a:accent3>
          <a:srgbClr val="DF7986"/>
        </a:accent3>
        <a:accent4>
          <a:srgbClr val="BF59A6"/>
        </a:accent4>
        <a:accent5>
          <a:srgbClr val="9F39C6"/>
        </a:accent5>
        <a:accent6>
          <a:srgbClr val="7F19E6"/>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000000"/>
        </a:dk2>
        <a:lt2>
          <a:srgbClr val="808080"/>
        </a:lt2>
        <a:accent1>
          <a:srgbClr val="99CCFF"/>
        </a:accent1>
        <a:accent2>
          <a:srgbClr val="CCCCFF"/>
        </a:accent2>
        <a:accent3>
          <a:srgbClr val="ACACDF"/>
        </a:accent3>
        <a:accent4>
          <a:srgbClr val="9C9CBF"/>
        </a:accent4>
        <a:accent5>
          <a:srgbClr val="7C7C9F"/>
        </a:accent5>
        <a:accent6>
          <a:srgbClr val="5C5C7F"/>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DEF6F1"/>
        </a:lt1>
        <a:dk2>
          <a:srgbClr val="000000"/>
        </a:dk2>
        <a:lt2>
          <a:srgbClr val="969696"/>
        </a:lt2>
        <a:accent1>
          <a:srgbClr val="FFFFFF"/>
        </a:accent1>
        <a:accent2>
          <a:srgbClr val="8DC6FF"/>
        </a:accent2>
        <a:accent3>
          <a:srgbClr val="6DA6DF"/>
        </a:accent3>
        <a:accent4>
          <a:srgbClr val="4D86BF"/>
        </a:accent4>
        <a:accent5>
          <a:srgbClr val="2D669F"/>
        </a:accent5>
        <a:accent6>
          <a:srgbClr val="0D467F"/>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D9"/>
        </a:lt1>
        <a:dk2>
          <a:srgbClr val="000000"/>
        </a:dk2>
        <a:lt2>
          <a:srgbClr val="777777"/>
        </a:lt2>
        <a:accent1>
          <a:srgbClr val="FFFFF7"/>
        </a:accent1>
        <a:accent2>
          <a:srgbClr val="33CCCC"/>
        </a:accent2>
        <a:accent3>
          <a:srgbClr val="53ACAC"/>
        </a:accent3>
        <a:accent4>
          <a:srgbClr val="738C8C"/>
        </a:accent4>
        <a:accent5>
          <a:srgbClr val="936C6C"/>
        </a:accent5>
        <a:accent6>
          <a:srgbClr val="B34C4C"/>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 6">
        <a:dk1>
          <a:srgbClr val="FFFFFF"/>
        </a:dk1>
        <a:lt1>
          <a:srgbClr val="008080"/>
        </a:lt1>
        <a:dk2>
          <a:srgbClr val="FFFF99"/>
        </a:dk2>
        <a:lt2>
          <a:srgbClr val="005A58"/>
        </a:lt2>
        <a:accent1>
          <a:srgbClr val="006462"/>
        </a:accent1>
        <a:accent2>
          <a:srgbClr val="6D6FC7"/>
        </a:accent2>
        <a:accent3>
          <a:srgbClr val="6D8FA7"/>
        </a:accent3>
        <a:accent4>
          <a:srgbClr val="8DAF87"/>
        </a:accent4>
        <a:accent5>
          <a:srgbClr val="ADCF67"/>
        </a:accent5>
        <a:accent6>
          <a:srgbClr val="CDEF47"/>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Presentation 7">
        <a:dk1>
          <a:srgbClr val="FFFFFF"/>
        </a:dk1>
        <a:lt1>
          <a:srgbClr val="800000"/>
        </a:lt1>
        <a:dk2>
          <a:srgbClr val="DFD293"/>
        </a:dk2>
        <a:lt2>
          <a:srgbClr val="5C1F00"/>
        </a:lt2>
        <a:accent1>
          <a:srgbClr val="CC3300"/>
        </a:accent1>
        <a:accent2>
          <a:srgbClr val="BE7960"/>
        </a:accent2>
        <a:accent3>
          <a:srgbClr val="9E9980"/>
        </a:accent3>
        <a:accent4>
          <a:srgbClr val="7EB9A0"/>
        </a:accent4>
        <a:accent5>
          <a:srgbClr val="5EC9C0"/>
        </a:accent5>
        <a:accent6>
          <a:srgbClr val="3EE9E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Presentation 8">
        <a:dk1>
          <a:srgbClr val="FFFFFF"/>
        </a:dk1>
        <a:lt1>
          <a:srgbClr val="000099"/>
        </a:lt1>
        <a:dk2>
          <a:srgbClr val="CCFFFF"/>
        </a:dk2>
        <a:lt2>
          <a:srgbClr val="003366"/>
        </a:lt2>
        <a:accent1>
          <a:srgbClr val="3366CC"/>
        </a:accent1>
        <a:accent2>
          <a:srgbClr val="00B000"/>
        </a:accent2>
        <a:accent3>
          <a:srgbClr val="209020"/>
        </a:accent3>
        <a:accent4>
          <a:srgbClr val="407040"/>
        </a:accent4>
        <a:accent5>
          <a:srgbClr val="605060"/>
        </a:accent5>
        <a:accent6>
          <a:srgbClr val="80308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Presentation 9">
        <a:dk1>
          <a:srgbClr val="FFFFFF"/>
        </a:dk1>
        <a:lt1>
          <a:srgbClr val="000000"/>
        </a:lt1>
        <a:dk2>
          <a:srgbClr val="E3EBF1"/>
        </a:dk2>
        <a:lt2>
          <a:srgbClr val="336699"/>
        </a:lt2>
        <a:accent1>
          <a:srgbClr val="003399"/>
        </a:accent1>
        <a:accent2>
          <a:srgbClr val="468A4B"/>
        </a:accent2>
        <a:accent3>
          <a:srgbClr val="666A6B"/>
        </a:accent3>
        <a:accent4>
          <a:srgbClr val="864A8B"/>
        </a:accent4>
        <a:accent5>
          <a:srgbClr val="A62AAB"/>
        </a:accent5>
        <a:accent6>
          <a:srgbClr val="C60ACB"/>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Presentation 10">
        <a:dk1>
          <a:srgbClr val="FFFFFF"/>
        </a:dk1>
        <a:lt1>
          <a:srgbClr val="686B5D"/>
        </a:lt1>
        <a:dk2>
          <a:srgbClr val="D1D1CB"/>
        </a:dk2>
        <a:lt2>
          <a:srgbClr val="777777"/>
        </a:lt2>
        <a:accent1>
          <a:srgbClr val="909082"/>
        </a:accent1>
        <a:accent2>
          <a:srgbClr val="809EA8"/>
        </a:accent2>
        <a:accent3>
          <a:srgbClr val="A07E88"/>
        </a:accent3>
        <a:accent4>
          <a:srgbClr val="C05E68"/>
        </a:accent4>
        <a:accent5>
          <a:srgbClr val="E03E48"/>
        </a:accent5>
        <a:accent6>
          <a:srgbClr val="FF1E28"/>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Presentation 11">
        <a:dk1>
          <a:srgbClr val="FFFFFF"/>
        </a:dk1>
        <a:lt1>
          <a:srgbClr val="666699"/>
        </a:lt1>
        <a:dk2>
          <a:srgbClr val="FFFFFF"/>
        </a:dk2>
        <a:lt2>
          <a:srgbClr val="3E3E5C"/>
        </a:lt2>
        <a:accent1>
          <a:srgbClr val="60597B"/>
        </a:accent1>
        <a:accent2>
          <a:srgbClr val="6666FF"/>
        </a:accent2>
        <a:accent3>
          <a:srgbClr val="8686DF"/>
        </a:accent3>
        <a:accent4>
          <a:srgbClr val="A6A6BF"/>
        </a:accent4>
        <a:accent5>
          <a:srgbClr val="C6C69F"/>
        </a:accent5>
        <a:accent6>
          <a:srgbClr val="E6E67F"/>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Presentation 12">
        <a:dk1>
          <a:srgbClr val="FFFFFF"/>
        </a:dk1>
        <a:lt1>
          <a:srgbClr val="523E26"/>
        </a:lt1>
        <a:dk2>
          <a:srgbClr val="DFC08D"/>
        </a:dk2>
        <a:lt2>
          <a:srgbClr val="2D2015"/>
        </a:lt2>
        <a:accent1>
          <a:srgbClr val="8C7B70"/>
        </a:accent1>
        <a:accent2>
          <a:srgbClr val="8F5F2F"/>
        </a:accent2>
        <a:accent3>
          <a:srgbClr val="8F7F4F"/>
        </a:accent3>
        <a:accent4>
          <a:srgbClr val="6F9F6F"/>
        </a:accent4>
        <a:accent5>
          <a:srgbClr val="4FBF8F"/>
        </a:accent5>
        <a:accent6>
          <a:srgbClr val="2FDFAF"/>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Presentation 13">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14">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15">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esentation 1">
    <a:dk1>
      <a:srgbClr val="000000"/>
    </a:dk1>
    <a:lt1>
      <a:srgbClr val="FFFFFF"/>
    </a:lt1>
    <a:dk2>
      <a:srgbClr val="000000"/>
    </a:dk2>
    <a:lt2>
      <a:srgbClr val="808080"/>
    </a:lt2>
    <a:accent1>
      <a:srgbClr val="99CCFF"/>
    </a:accent1>
    <a:accent2>
      <a:srgbClr val="CCCCFF"/>
    </a:accent2>
    <a:accent3>
      <a:srgbClr val="ACACDF"/>
    </a:accent3>
    <a:accent4>
      <a:srgbClr val="9C9CBF"/>
    </a:accent4>
    <a:accent5>
      <a:srgbClr val="7C7C9F"/>
    </a:accent5>
    <a:accent6>
      <a:srgbClr val="5C5C7F"/>
    </a:accent6>
    <a:hlink>
      <a:srgbClr val="3333CC"/>
    </a:hlink>
    <a:folHlink>
      <a:srgbClr val="AF67FF"/>
    </a:folHlink>
  </a:clrScheme>
</a:themeOverride>
</file>

<file path=docProps/app.xml><?xml version="1.0" encoding="utf-8"?>
<Properties xmlns="http://schemas.openxmlformats.org/officeDocument/2006/extended-properties" xmlns:vt="http://schemas.openxmlformats.org/officeDocument/2006/docPropsVTypes">
  <TotalTime>118</TotalTime>
  <Words>4423</Words>
  <Application>Microsoft Office PowerPoint</Application>
  <PresentationFormat>Breitbild</PresentationFormat>
  <Paragraphs>329</Paragraphs>
  <Slides>28</Slides>
  <Notes>28</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28</vt:i4>
      </vt:variant>
    </vt:vector>
  </HeadingPairs>
  <TitlesOfParts>
    <vt:vector size="34" baseType="lpstr">
      <vt:lpstr>-apple-system</vt:lpstr>
      <vt:lpstr>Arial</vt:lpstr>
      <vt:lpstr>Avignon Pro</vt:lpstr>
      <vt:lpstr>Calibri</vt:lpstr>
      <vt:lpstr>Wingdings</vt:lpstr>
      <vt:lpstr>Presentation</vt:lpstr>
      <vt:lpstr>Entwicklungsprojekt - Audit 3</vt:lpstr>
      <vt:lpstr>Inhalt</vt:lpstr>
      <vt:lpstr>Überarbeitetes Domänenmodell</vt:lpstr>
      <vt:lpstr>Überarbeitete funktionale Anforderungen</vt:lpstr>
      <vt:lpstr>Überarbeitete qualitative Anforderungen</vt:lpstr>
      <vt:lpstr>Persona – Heike Ründeroth</vt:lpstr>
      <vt:lpstr>Persona – Carla Schumacher-Langley</vt:lpstr>
      <vt:lpstr>Persona – Markus Steinbach</vt:lpstr>
      <vt:lpstr>Social Computing Einleitung</vt:lpstr>
      <vt:lpstr>Social Computing Integration</vt:lpstr>
      <vt:lpstr>Social Computing Weiterentwicklung</vt:lpstr>
      <vt:lpstr>Proof of Concept: Speichern und Laden</vt:lpstr>
      <vt:lpstr>PoC: Speichern und Laden</vt:lpstr>
      <vt:lpstr>PoC: Speichern und Laden</vt:lpstr>
      <vt:lpstr>Datenstrukturen -Sektionen</vt:lpstr>
      <vt:lpstr>JavaScript-Codebeispiel </vt:lpstr>
      <vt:lpstr>Datenstrukturen - Fortschritt</vt:lpstr>
      <vt:lpstr>Proof of Concept: Text Adventure</vt:lpstr>
      <vt:lpstr>Proof of Concept: Text Adventure</vt:lpstr>
      <vt:lpstr>Proof of Concept: Text Adventure</vt:lpstr>
      <vt:lpstr>Anwendungslogik – Fortschritt anzeigen</vt:lpstr>
      <vt:lpstr>Anwendungslogik – Fortschritt anzeigen</vt:lpstr>
      <vt:lpstr>Narrative Prototype</vt:lpstr>
      <vt:lpstr>Wireframes – Basic Design</vt:lpstr>
      <vt:lpstr>Wireframes - Interaktive Elemente</vt:lpstr>
      <vt:lpstr>Wireframes – Interaktive Elemente</vt:lpstr>
      <vt:lpstr>Projektplan für 4. Audit</vt:lpstr>
      <vt:lpstr>Quellen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Entwicklungsprojekt - Audit 1</dc:title>
  <dc:subject/>
  <dc:creator>Ines B</dc:creator>
  <cp:keywords/>
  <dc:description/>
  <cp:lastModifiedBy>Ines Breidbach (ibreidba)</cp:lastModifiedBy>
  <cp:revision>1267</cp:revision>
  <cp:lastPrinted>2024-01-18T23:42:46Z</cp:lastPrinted>
  <dcterms:created xsi:type="dcterms:W3CDTF">2020-01-07T15:39:59Z</dcterms:created>
  <dcterms:modified xsi:type="dcterms:W3CDTF">2024-01-18T23:43:50Z</dcterms:modified>
</cp:coreProperties>
</file>